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4"/>
  </p:sldMasterIdLst>
  <p:notesMasterIdLst>
    <p:notesMasterId r:id="rId24"/>
  </p:notesMasterIdLst>
  <p:sldIdLst>
    <p:sldId id="296" r:id="rId5"/>
    <p:sldId id="280" r:id="rId6"/>
    <p:sldId id="297" r:id="rId7"/>
    <p:sldId id="298" r:id="rId8"/>
    <p:sldId id="299" r:id="rId9"/>
    <p:sldId id="300" r:id="rId10"/>
    <p:sldId id="301" r:id="rId11"/>
    <p:sldId id="312" r:id="rId12"/>
    <p:sldId id="302" r:id="rId13"/>
    <p:sldId id="303" r:id="rId14"/>
    <p:sldId id="304" r:id="rId15"/>
    <p:sldId id="305" r:id="rId16"/>
    <p:sldId id="306" r:id="rId17"/>
    <p:sldId id="313" r:id="rId18"/>
    <p:sldId id="307" r:id="rId19"/>
    <p:sldId id="308" r:id="rId20"/>
    <p:sldId id="309" r:id="rId21"/>
    <p:sldId id="310" r:id="rId22"/>
    <p:sldId id="31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autoAdjust="0"/>
  </p:normalViewPr>
  <p:slideViewPr>
    <p:cSldViewPr snapToGrid="0" showGuides="1">
      <p:cViewPr varScale="1">
        <p:scale>
          <a:sx n="90" d="100"/>
          <a:sy n="90" d="100"/>
        </p:scale>
        <p:origin x="398" y="82"/>
      </p:cViewPr>
      <p:guideLst>
        <p:guide pos="3840"/>
        <p:guide orient="horz" pos="2160"/>
      </p:guideLst>
    </p:cSldViewPr>
  </p:slideViewPr>
  <p:outlineViewPr>
    <p:cViewPr>
      <p:scale>
        <a:sx n="33" d="100"/>
        <a:sy n="33" d="100"/>
      </p:scale>
      <p:origin x="0" y="-2586"/>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en Altshuler" userId="ab0984c9-1ade-4911-80df-e297d52590c7" providerId="ADAL" clId="{F1555C6F-2292-4521-B19F-AE5357A584F2}"/>
    <pc:docChg chg="undo custSel modSld">
      <pc:chgData name="Loren Altshuler" userId="ab0984c9-1ade-4911-80df-e297d52590c7" providerId="ADAL" clId="{F1555C6F-2292-4521-B19F-AE5357A584F2}" dt="2025-09-30T21:41:40.609" v="486" actId="20577"/>
      <pc:docMkLst>
        <pc:docMk/>
      </pc:docMkLst>
      <pc:sldChg chg="modSp mod">
        <pc:chgData name="Loren Altshuler" userId="ab0984c9-1ade-4911-80df-e297d52590c7" providerId="ADAL" clId="{F1555C6F-2292-4521-B19F-AE5357A584F2}" dt="2025-09-30T20:52:36.523" v="358" actId="20577"/>
        <pc:sldMkLst>
          <pc:docMk/>
          <pc:sldMk cId="4013304181" sldId="296"/>
        </pc:sldMkLst>
        <pc:spChg chg="mod">
          <ac:chgData name="Loren Altshuler" userId="ab0984c9-1ade-4911-80df-e297d52590c7" providerId="ADAL" clId="{F1555C6F-2292-4521-B19F-AE5357A584F2}" dt="2025-09-30T20:52:33.195" v="357" actId="20577"/>
          <ac:spMkLst>
            <pc:docMk/>
            <pc:sldMk cId="4013304181" sldId="296"/>
            <ac:spMk id="2" creationId="{06AB7E9B-D176-51F0-1C58-C07FEB1B733E}"/>
          </ac:spMkLst>
        </pc:spChg>
        <pc:spChg chg="mod">
          <ac:chgData name="Loren Altshuler" userId="ab0984c9-1ade-4911-80df-e297d52590c7" providerId="ADAL" clId="{F1555C6F-2292-4521-B19F-AE5357A584F2}" dt="2025-09-30T20:52:36.523" v="358" actId="20577"/>
          <ac:spMkLst>
            <pc:docMk/>
            <pc:sldMk cId="4013304181" sldId="296"/>
            <ac:spMk id="3" creationId="{A9582597-9ED3-3843-6043-268C6CC4FB65}"/>
          </ac:spMkLst>
        </pc:spChg>
      </pc:sldChg>
      <pc:sldChg chg="modSp mod">
        <pc:chgData name="Loren Altshuler" userId="ab0984c9-1ade-4911-80df-e297d52590c7" providerId="ADAL" clId="{F1555C6F-2292-4521-B19F-AE5357A584F2}" dt="2025-09-30T20:54:27.723" v="360" actId="20577"/>
        <pc:sldMkLst>
          <pc:docMk/>
          <pc:sldMk cId="252551058" sldId="297"/>
        </pc:sldMkLst>
        <pc:spChg chg="mod">
          <ac:chgData name="Loren Altshuler" userId="ab0984c9-1ade-4911-80df-e297d52590c7" providerId="ADAL" clId="{F1555C6F-2292-4521-B19F-AE5357A584F2}" dt="2025-09-30T20:54:27.723" v="360" actId="20577"/>
          <ac:spMkLst>
            <pc:docMk/>
            <pc:sldMk cId="252551058" sldId="297"/>
            <ac:spMk id="7" creationId="{251E4B69-5DAD-5CBC-DDE6-AA21A3C54C99}"/>
          </ac:spMkLst>
        </pc:spChg>
      </pc:sldChg>
      <pc:sldChg chg="modSp mod">
        <pc:chgData name="Loren Altshuler" userId="ab0984c9-1ade-4911-80df-e297d52590c7" providerId="ADAL" clId="{F1555C6F-2292-4521-B19F-AE5357A584F2}" dt="2025-09-30T21:27:04.500" v="439" actId="20577"/>
        <pc:sldMkLst>
          <pc:docMk/>
          <pc:sldMk cId="4196441106" sldId="298"/>
        </pc:sldMkLst>
        <pc:spChg chg="mod">
          <ac:chgData name="Loren Altshuler" userId="ab0984c9-1ade-4911-80df-e297d52590c7" providerId="ADAL" clId="{F1555C6F-2292-4521-B19F-AE5357A584F2}" dt="2025-09-30T21:27:04.500" v="439" actId="20577"/>
          <ac:spMkLst>
            <pc:docMk/>
            <pc:sldMk cId="4196441106" sldId="298"/>
            <ac:spMk id="7" creationId="{2A8B36A5-4384-7AE0-E5F4-1346A2D3E3C3}"/>
          </ac:spMkLst>
        </pc:spChg>
      </pc:sldChg>
      <pc:sldChg chg="modSp mod">
        <pc:chgData name="Loren Altshuler" userId="ab0984c9-1ade-4911-80df-e297d52590c7" providerId="ADAL" clId="{F1555C6F-2292-4521-B19F-AE5357A584F2}" dt="2025-09-30T19:09:04.976" v="80" actId="255"/>
        <pc:sldMkLst>
          <pc:docMk/>
          <pc:sldMk cId="2804507012" sldId="299"/>
        </pc:sldMkLst>
        <pc:spChg chg="mod">
          <ac:chgData name="Loren Altshuler" userId="ab0984c9-1ade-4911-80df-e297d52590c7" providerId="ADAL" clId="{F1555C6F-2292-4521-B19F-AE5357A584F2}" dt="2025-09-30T19:09:04.976" v="80" actId="255"/>
          <ac:spMkLst>
            <pc:docMk/>
            <pc:sldMk cId="2804507012" sldId="299"/>
            <ac:spMk id="7" creationId="{1A836BC0-4CEF-88E6-B634-D08FA7D5535A}"/>
          </ac:spMkLst>
        </pc:spChg>
      </pc:sldChg>
      <pc:sldChg chg="modSp mod">
        <pc:chgData name="Loren Altshuler" userId="ab0984c9-1ade-4911-80df-e297d52590c7" providerId="ADAL" clId="{F1555C6F-2292-4521-B19F-AE5357A584F2}" dt="2025-09-30T21:29:18.496" v="456" actId="20577"/>
        <pc:sldMkLst>
          <pc:docMk/>
          <pc:sldMk cId="1430042218" sldId="300"/>
        </pc:sldMkLst>
        <pc:spChg chg="mod">
          <ac:chgData name="Loren Altshuler" userId="ab0984c9-1ade-4911-80df-e297d52590c7" providerId="ADAL" clId="{F1555C6F-2292-4521-B19F-AE5357A584F2}" dt="2025-09-30T21:29:18.496" v="456" actId="20577"/>
          <ac:spMkLst>
            <pc:docMk/>
            <pc:sldMk cId="1430042218" sldId="300"/>
            <ac:spMk id="7" creationId="{95C46BF2-81A7-4AF8-24F4-DDA89D367094}"/>
          </ac:spMkLst>
        </pc:spChg>
      </pc:sldChg>
      <pc:sldChg chg="modSp mod">
        <pc:chgData name="Loren Altshuler" userId="ab0984c9-1ade-4911-80df-e297d52590c7" providerId="ADAL" clId="{F1555C6F-2292-4521-B19F-AE5357A584F2}" dt="2025-09-30T20:24:51.660" v="84" actId="20577"/>
        <pc:sldMkLst>
          <pc:docMk/>
          <pc:sldMk cId="2938973238" sldId="301"/>
        </pc:sldMkLst>
        <pc:spChg chg="mod">
          <ac:chgData name="Loren Altshuler" userId="ab0984c9-1ade-4911-80df-e297d52590c7" providerId="ADAL" clId="{F1555C6F-2292-4521-B19F-AE5357A584F2}" dt="2025-09-30T20:24:51.660" v="84" actId="20577"/>
          <ac:spMkLst>
            <pc:docMk/>
            <pc:sldMk cId="2938973238" sldId="301"/>
            <ac:spMk id="7" creationId="{410F5349-BF6D-C434-DAD4-1FDCEC094FD1}"/>
          </ac:spMkLst>
        </pc:spChg>
      </pc:sldChg>
      <pc:sldChg chg="modSp mod">
        <pc:chgData name="Loren Altshuler" userId="ab0984c9-1ade-4911-80df-e297d52590c7" providerId="ADAL" clId="{F1555C6F-2292-4521-B19F-AE5357A584F2}" dt="2025-09-30T20:27:58.686" v="174" actId="6549"/>
        <pc:sldMkLst>
          <pc:docMk/>
          <pc:sldMk cId="4060632319" sldId="303"/>
        </pc:sldMkLst>
        <pc:spChg chg="mod">
          <ac:chgData name="Loren Altshuler" userId="ab0984c9-1ade-4911-80df-e297d52590c7" providerId="ADAL" clId="{F1555C6F-2292-4521-B19F-AE5357A584F2}" dt="2025-09-30T20:27:58.686" v="174" actId="6549"/>
          <ac:spMkLst>
            <pc:docMk/>
            <pc:sldMk cId="4060632319" sldId="303"/>
            <ac:spMk id="7" creationId="{47E3B702-9515-11F8-BAE5-809F58CD2948}"/>
          </ac:spMkLst>
        </pc:spChg>
      </pc:sldChg>
      <pc:sldChg chg="modSp mod">
        <pc:chgData name="Loren Altshuler" userId="ab0984c9-1ade-4911-80df-e297d52590c7" providerId="ADAL" clId="{F1555C6F-2292-4521-B19F-AE5357A584F2}" dt="2025-09-30T20:28:50.109" v="195" actId="20577"/>
        <pc:sldMkLst>
          <pc:docMk/>
          <pc:sldMk cId="923975836" sldId="305"/>
        </pc:sldMkLst>
        <pc:spChg chg="mod">
          <ac:chgData name="Loren Altshuler" userId="ab0984c9-1ade-4911-80df-e297d52590c7" providerId="ADAL" clId="{F1555C6F-2292-4521-B19F-AE5357A584F2}" dt="2025-09-30T20:28:50.109" v="195" actId="20577"/>
          <ac:spMkLst>
            <pc:docMk/>
            <pc:sldMk cId="923975836" sldId="305"/>
            <ac:spMk id="7" creationId="{71C72B2B-EBBF-3C4C-99D3-44CE9B13E165}"/>
          </ac:spMkLst>
        </pc:spChg>
      </pc:sldChg>
      <pc:sldChg chg="modSp mod">
        <pc:chgData name="Loren Altshuler" userId="ab0984c9-1ade-4911-80df-e297d52590c7" providerId="ADAL" clId="{F1555C6F-2292-4521-B19F-AE5357A584F2}" dt="2025-09-30T21:09:16.859" v="371" actId="255"/>
        <pc:sldMkLst>
          <pc:docMk/>
          <pc:sldMk cId="1642329632" sldId="307"/>
        </pc:sldMkLst>
        <pc:spChg chg="mod">
          <ac:chgData name="Loren Altshuler" userId="ab0984c9-1ade-4911-80df-e297d52590c7" providerId="ADAL" clId="{F1555C6F-2292-4521-B19F-AE5357A584F2}" dt="2025-09-30T21:09:16.859" v="371" actId="255"/>
          <ac:spMkLst>
            <pc:docMk/>
            <pc:sldMk cId="1642329632" sldId="307"/>
            <ac:spMk id="7" creationId="{5382713C-800A-38A0-40E7-85696DFBB93E}"/>
          </ac:spMkLst>
        </pc:spChg>
      </pc:sldChg>
      <pc:sldChg chg="modSp mod">
        <pc:chgData name="Loren Altshuler" userId="ab0984c9-1ade-4911-80df-e297d52590c7" providerId="ADAL" clId="{F1555C6F-2292-4521-B19F-AE5357A584F2}" dt="2025-09-30T20:32:42.269" v="292" actId="20577"/>
        <pc:sldMkLst>
          <pc:docMk/>
          <pc:sldMk cId="1494435504" sldId="308"/>
        </pc:sldMkLst>
        <pc:spChg chg="mod">
          <ac:chgData name="Loren Altshuler" userId="ab0984c9-1ade-4911-80df-e297d52590c7" providerId="ADAL" clId="{F1555C6F-2292-4521-B19F-AE5357A584F2}" dt="2025-09-30T20:32:42.269" v="292" actId="20577"/>
          <ac:spMkLst>
            <pc:docMk/>
            <pc:sldMk cId="1494435504" sldId="308"/>
            <ac:spMk id="7" creationId="{322E190C-8901-09B6-1006-01489966A132}"/>
          </ac:spMkLst>
        </pc:spChg>
      </pc:sldChg>
      <pc:sldChg chg="modSp mod">
        <pc:chgData name="Loren Altshuler" userId="ab0984c9-1ade-4911-80df-e297d52590c7" providerId="ADAL" clId="{F1555C6F-2292-4521-B19F-AE5357A584F2}" dt="2025-09-30T21:41:40.609" v="486" actId="20577"/>
        <pc:sldMkLst>
          <pc:docMk/>
          <pc:sldMk cId="3881060648" sldId="309"/>
        </pc:sldMkLst>
        <pc:spChg chg="mod">
          <ac:chgData name="Loren Altshuler" userId="ab0984c9-1ade-4911-80df-e297d52590c7" providerId="ADAL" clId="{F1555C6F-2292-4521-B19F-AE5357A584F2}" dt="2025-09-30T21:41:40.609" v="486" actId="20577"/>
          <ac:spMkLst>
            <pc:docMk/>
            <pc:sldMk cId="3881060648" sldId="309"/>
            <ac:spMk id="7" creationId="{D7C476FD-F4B9-2C69-C59F-2C7FA8AB1799}"/>
          </ac:spMkLst>
        </pc:spChg>
      </pc:sldChg>
      <pc:sldChg chg="addSp modSp mod">
        <pc:chgData name="Loren Altshuler" userId="ab0984c9-1ade-4911-80df-e297d52590c7" providerId="ADAL" clId="{F1555C6F-2292-4521-B19F-AE5357A584F2}" dt="2025-09-30T21:14:05.409" v="438" actId="20577"/>
        <pc:sldMkLst>
          <pc:docMk/>
          <pc:sldMk cId="2309404161" sldId="310"/>
        </pc:sldMkLst>
        <pc:spChg chg="add mod">
          <ac:chgData name="Loren Altshuler" userId="ab0984c9-1ade-4911-80df-e297d52590c7" providerId="ADAL" clId="{F1555C6F-2292-4521-B19F-AE5357A584F2}" dt="2025-09-30T20:34:31.042" v="343" actId="122"/>
          <ac:spMkLst>
            <pc:docMk/>
            <pc:sldMk cId="2309404161" sldId="310"/>
            <ac:spMk id="5" creationId="{228B0D68-D136-CAA8-5CEF-FC276983D961}"/>
          </ac:spMkLst>
        </pc:spChg>
        <pc:spChg chg="mod">
          <ac:chgData name="Loren Altshuler" userId="ab0984c9-1ade-4911-80df-e297d52590c7" providerId="ADAL" clId="{F1555C6F-2292-4521-B19F-AE5357A584F2}" dt="2025-09-30T21:14:05.409" v="438" actId="20577"/>
          <ac:spMkLst>
            <pc:docMk/>
            <pc:sldMk cId="2309404161" sldId="310"/>
            <ac:spMk id="7" creationId="{F1C1441A-0EE8-9FE6-19E0-5C3F86194AAB}"/>
          </ac:spMkLst>
        </pc:spChg>
        <pc:cxnChg chg="add mod">
          <ac:chgData name="Loren Altshuler" userId="ab0984c9-1ade-4911-80df-e297d52590c7" providerId="ADAL" clId="{F1555C6F-2292-4521-B19F-AE5357A584F2}" dt="2025-09-30T21:13:21.655" v="407" actId="14100"/>
          <ac:cxnSpMkLst>
            <pc:docMk/>
            <pc:sldMk cId="2309404161" sldId="310"/>
            <ac:cxnSpMk id="3" creationId="{9AD3EEA9-94B0-CC73-35A6-CD8906495907}"/>
          </ac:cxnSpMkLst>
        </pc:cxnChg>
      </pc:sldChg>
      <pc:sldChg chg="modSp mod">
        <pc:chgData name="Loren Altshuler" userId="ab0984c9-1ade-4911-80df-e297d52590c7" providerId="ADAL" clId="{F1555C6F-2292-4521-B19F-AE5357A584F2}" dt="2025-09-30T20:26:01.317" v="121" actId="20577"/>
        <pc:sldMkLst>
          <pc:docMk/>
          <pc:sldMk cId="3619277629" sldId="312"/>
        </pc:sldMkLst>
        <pc:spChg chg="mod">
          <ac:chgData name="Loren Altshuler" userId="ab0984c9-1ade-4911-80df-e297d52590c7" providerId="ADAL" clId="{F1555C6F-2292-4521-B19F-AE5357A584F2}" dt="2025-09-30T20:26:01.317" v="121" actId="20577"/>
          <ac:spMkLst>
            <pc:docMk/>
            <pc:sldMk cId="3619277629" sldId="312"/>
            <ac:spMk id="7" creationId="{16A68EB1-434A-4DE8-9753-7E501B566F0B}"/>
          </ac:spMkLst>
        </pc:spChg>
      </pc:sldChg>
      <pc:sldChg chg="modSp mod">
        <pc:chgData name="Loren Altshuler" userId="ab0984c9-1ade-4911-80df-e297d52590c7" providerId="ADAL" clId="{F1555C6F-2292-4521-B19F-AE5357A584F2}" dt="2025-09-30T20:30:16.368" v="200" actId="108"/>
        <pc:sldMkLst>
          <pc:docMk/>
          <pc:sldMk cId="32905666" sldId="313"/>
        </pc:sldMkLst>
        <pc:spChg chg="mod">
          <ac:chgData name="Loren Altshuler" userId="ab0984c9-1ade-4911-80df-e297d52590c7" providerId="ADAL" clId="{F1555C6F-2292-4521-B19F-AE5357A584F2}" dt="2025-09-30T20:30:16.368" v="200" actId="108"/>
          <ac:spMkLst>
            <pc:docMk/>
            <pc:sldMk cId="32905666" sldId="313"/>
            <ac:spMk id="3" creationId="{42C567F9-32BC-2F6B-491D-0EE4E646D4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89BAC-2886-4FA9-B8F5-248CF840F949}" type="datetimeFigureOut">
              <a:rPr lang="en-AU" smtClean="0"/>
              <a:t>29/09/2025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D4A83-113C-4F8B-9DAF-62031015136F}" type="slidenum">
              <a:rPr lang="en-AU" smtClean="0"/>
              <a:t>‹#›</a:t>
            </a:fld>
            <a:endParaRPr lang="en-AU"/>
          </a:p>
        </p:txBody>
      </p:sp>
    </p:spTree>
    <p:extLst>
      <p:ext uri="{BB962C8B-B14F-4D97-AF65-F5344CB8AC3E}">
        <p14:creationId xmlns:p14="http://schemas.microsoft.com/office/powerpoint/2010/main" val="414795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5D4A83-113C-4F8B-9DAF-62031015136F}" type="slidenum">
              <a:rPr lang="en-AU" smtClean="0"/>
              <a:t>13</a:t>
            </a:fld>
            <a:endParaRPr lang="en-AU"/>
          </a:p>
        </p:txBody>
      </p:sp>
    </p:spTree>
    <p:extLst>
      <p:ext uri="{BB962C8B-B14F-4D97-AF65-F5344CB8AC3E}">
        <p14:creationId xmlns:p14="http://schemas.microsoft.com/office/powerpoint/2010/main" val="318005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9144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9144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a:extLst>
              <a:ext uri="{FF2B5EF4-FFF2-40B4-BE49-F238E27FC236}">
                <a16:creationId xmlns:a16="http://schemas.microsoft.com/office/drawing/2014/main" id="{296553FA-E2E8-098A-2DD2-75FC08B2CBC2}"/>
              </a:ext>
            </a:extLst>
          </p:cNvPr>
          <p:cNvSpPr txBox="1"/>
          <p:nvPr/>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cxnSp>
        <p:nvCxnSpPr>
          <p:cNvPr id="20" name="Straight Connector 19">
            <a:extLst>
              <a:ext uri="{FF2B5EF4-FFF2-40B4-BE49-F238E27FC236}">
                <a16:creationId xmlns:a16="http://schemas.microsoft.com/office/drawing/2014/main" id="{D3A4E679-6AC8-1A46-6A83-8E3F75B64293}"/>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31" name="Graphic 30">
            <a:extLst>
              <a:ext uri="{FF2B5EF4-FFF2-40B4-BE49-F238E27FC236}">
                <a16:creationId xmlns:a16="http://schemas.microsoft.com/office/drawing/2014/main" id="{E336D0E8-F412-353D-1078-439975ECA9D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53" y="238846"/>
            <a:ext cx="707538" cy="1511999"/>
          </a:xfrm>
          <a:prstGeom prst="rect">
            <a:avLst/>
          </a:prstGeom>
        </p:spPr>
      </p:pic>
    </p:spTree>
    <p:extLst>
      <p:ext uri="{BB962C8B-B14F-4D97-AF65-F5344CB8AC3E}">
        <p14:creationId xmlns:p14="http://schemas.microsoft.com/office/powerpoint/2010/main" val="19512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228598" y="1540537"/>
            <a:ext cx="10908000" cy="4775422"/>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cxnSp>
        <p:nvCxnSpPr>
          <p:cNvPr id="9" name="Straight Connector 8">
            <a:extLst>
              <a:ext uri="{FF2B5EF4-FFF2-40B4-BE49-F238E27FC236}">
                <a16:creationId xmlns:a16="http://schemas.microsoft.com/office/drawing/2014/main" id="{A076B3F3-787F-BAE7-47CF-64C256101EED}"/>
              </a:ext>
            </a:extLst>
          </p:cNvPr>
          <p:cNvCxnSpPr/>
          <p:nvPr/>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6FC9C67-61DD-F1A9-8981-55FE37C60FFE}"/>
              </a:ext>
            </a:extLst>
          </p:cNvPr>
          <p:cNvCxnSpPr/>
          <p:nvPr/>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spcBef>
                <a:spcPts val="0"/>
              </a:spcBef>
              <a:buNone/>
              <a:defRPr sz="1800">
                <a:latin typeface="+mj-lt"/>
              </a:defRPr>
            </a:lvl1pPr>
          </a:lstStyle>
          <a:p>
            <a:pPr lvl="0"/>
            <a:r>
              <a:rPr lang="en-AU" dirty="0"/>
              <a:t>Click to edit Master subtitle style</a:t>
            </a:r>
          </a:p>
        </p:txBody>
      </p:sp>
      <p:cxnSp>
        <p:nvCxnSpPr>
          <p:cNvPr id="7" name="Straight Connector 6">
            <a:extLst>
              <a:ext uri="{FF2B5EF4-FFF2-40B4-BE49-F238E27FC236}">
                <a16:creationId xmlns:a16="http://schemas.microsoft.com/office/drawing/2014/main" id="{BA2637D6-FD92-CAD6-48AA-E64AF5A0B23C}"/>
              </a:ext>
            </a:extLst>
          </p:cNvPr>
          <p:cNvCxnSpPr/>
          <p:nvPr/>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7DE406ED-36C7-9696-8186-D94939CD3A17}"/>
              </a:ext>
            </a:extLst>
          </p:cNvPr>
          <p:cNvCxnSpPr/>
          <p:nvPr/>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4B41658-2262-B4E4-C0EB-73D6C0755A02}"/>
              </a:ext>
            </a:extLst>
          </p:cNvPr>
          <p:cNvCxnSpPr/>
          <p:nvPr/>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81CA857-ECF9-9328-2EDE-01C943ACD75B}"/>
              </a:ext>
            </a:extLst>
          </p:cNvPr>
          <p:cNvCxnSpPr/>
          <p:nvPr/>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5756816-3EC4-E927-89BF-BE73086E34B8}"/>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6B9F7DF7-0334-DE7A-F061-9C3EEBD1678B}"/>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B4854C3D-D24B-72FF-3542-578F65D9657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Tree>
    <p:extLst>
      <p:ext uri="{BB962C8B-B14F-4D97-AF65-F5344CB8AC3E}">
        <p14:creationId xmlns:p14="http://schemas.microsoft.com/office/powerpoint/2010/main" val="323514249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accent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22892DE-CE76-552A-A526-DA3552AB3083}"/>
              </a:ext>
            </a:extLst>
          </p:cNvPr>
          <p:cNvGrpSpPr/>
          <p:nvPr userDrawn="1"/>
        </p:nvGrpSpPr>
        <p:grpSpPr>
          <a:xfrm>
            <a:off x="0" y="2692400"/>
            <a:ext cx="12255500" cy="4165600"/>
            <a:chOff x="0" y="2692400"/>
            <a:chExt cx="12255500" cy="4165600"/>
          </a:xfrm>
        </p:grpSpPr>
        <p:sp>
          <p:nvSpPr>
            <p:cNvPr id="16" name="Freeform: Shape 15">
              <a:extLst>
                <a:ext uri="{FF2B5EF4-FFF2-40B4-BE49-F238E27FC236}">
                  <a16:creationId xmlns:a16="http://schemas.microsoft.com/office/drawing/2014/main" id="{9544A515-D259-087F-0EBC-74386095686F}"/>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Shape 16">
              <a:extLst>
                <a:ext uri="{FF2B5EF4-FFF2-40B4-BE49-F238E27FC236}">
                  <a16:creationId xmlns:a16="http://schemas.microsoft.com/office/drawing/2014/main" id="{6AB6208A-95E9-8B0E-9376-5DEC4829F85E}"/>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 name="Graphic 19">
            <a:extLst>
              <a:ext uri="{FF2B5EF4-FFF2-40B4-BE49-F238E27FC236}">
                <a16:creationId xmlns:a16="http://schemas.microsoft.com/office/drawing/2014/main" id="{62981E73-4D62-C848-B6D3-6EDADCBC8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64368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2350139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and EV Image">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21D71C-E0EE-77CE-E8BE-30772E9E50C1}"/>
              </a:ext>
            </a:extLst>
          </p:cNvPr>
          <p:cNvPicPr>
            <a:picLocks/>
          </p:cNvPicPr>
          <p:nvPr/>
        </p:nvPicPr>
        <p:blipFill rotWithShape="1">
          <a:blip r:embed="rId2" cstate="screen">
            <a:extLst>
              <a:ext uri="{28A0092B-C50C-407E-A947-70E740481C1C}">
                <a14:useLocalDpi xmlns:a14="http://schemas.microsoft.com/office/drawing/2010/main"/>
              </a:ext>
            </a:extLst>
          </a:blip>
          <a:srcRect t="523"/>
          <a:stretch/>
        </p:blipFill>
        <p:spPr>
          <a:xfrm>
            <a:off x="8290056" y="0"/>
            <a:ext cx="3969099" cy="6840000"/>
          </a:xfrm>
          <a:prstGeom prst="rect">
            <a:avLst/>
          </a:prstGeom>
          <a:blipFill>
            <a:blip r:embed="rId3" cstate="screen">
              <a:extLst>
                <a:ext uri="{28A0092B-C50C-407E-A947-70E740481C1C}">
                  <a14:useLocalDpi xmlns:a14="http://schemas.microsoft.com/office/drawing/2010/main"/>
                </a:ext>
              </a:extLst>
            </a:blip>
            <a:stretch>
              <a:fillRect/>
            </a:stretch>
          </a:blipFill>
        </p:spPr>
      </p:pic>
      <p:grpSp>
        <p:nvGrpSpPr>
          <p:cNvPr id="20" name="Group 19">
            <a:extLst>
              <a:ext uri="{FF2B5EF4-FFF2-40B4-BE49-F238E27FC236}">
                <a16:creationId xmlns:a16="http://schemas.microsoft.com/office/drawing/2014/main" id="{4E7E2474-A520-4F80-64EE-2E34BE90D95F}"/>
              </a:ext>
            </a:extLst>
          </p:cNvPr>
          <p:cNvGrpSpPr/>
          <p:nvPr userDrawn="1"/>
        </p:nvGrpSpPr>
        <p:grpSpPr>
          <a:xfrm>
            <a:off x="0" y="2692400"/>
            <a:ext cx="12255500" cy="4165600"/>
            <a:chOff x="0" y="2692400"/>
            <a:chExt cx="12255500" cy="4165600"/>
          </a:xfrm>
        </p:grpSpPr>
        <p:sp>
          <p:nvSpPr>
            <p:cNvPr id="21" name="Freeform: Shape 20">
              <a:extLst>
                <a:ext uri="{FF2B5EF4-FFF2-40B4-BE49-F238E27FC236}">
                  <a16:creationId xmlns:a16="http://schemas.microsoft.com/office/drawing/2014/main" id="{D54C9855-0746-52F3-7BC2-37A8FA56DDF1}"/>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3B09F02D-F435-00BE-316A-5F3DCD95AECD}"/>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3" name="Graphic 22">
            <a:extLst>
              <a:ext uri="{FF2B5EF4-FFF2-40B4-BE49-F238E27FC236}">
                <a16:creationId xmlns:a16="http://schemas.microsoft.com/office/drawing/2014/main" id="{EA2F74EC-73DD-816C-84A7-6A2BB6071C8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59400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378831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and Wind Image">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297E918-AC6B-1C30-E673-215507D4495A}"/>
              </a:ext>
            </a:extLst>
          </p:cNvPr>
          <p:cNvPicPr>
            <a:picLocks/>
          </p:cNvPicPr>
          <p:nvPr userDrawn="1"/>
        </p:nvPicPr>
        <p:blipFill rotWithShape="1">
          <a:blip r:embed="rId2" cstate="screen">
            <a:extLst>
              <a:ext uri="{28A0092B-C50C-407E-A947-70E740481C1C}">
                <a14:useLocalDpi xmlns:a14="http://schemas.microsoft.com/office/drawing/2010/main"/>
              </a:ext>
            </a:extLst>
          </a:blip>
          <a:srcRect t="523"/>
          <a:stretch/>
        </p:blipFill>
        <p:spPr>
          <a:xfrm>
            <a:off x="8290056" y="0"/>
            <a:ext cx="3969099" cy="6840000"/>
          </a:xfrm>
          <a:prstGeom prst="rect">
            <a:avLst/>
          </a:prstGeom>
          <a:blipFill>
            <a:blip r:embed="rId3" cstate="screen">
              <a:extLst>
                <a:ext uri="{28A0092B-C50C-407E-A947-70E740481C1C}">
                  <a14:useLocalDpi xmlns:a14="http://schemas.microsoft.com/office/drawing/2010/main"/>
                </a:ext>
              </a:extLst>
            </a:blip>
            <a:stretch>
              <a:fillRect/>
            </a:stretch>
          </a:blipFill>
        </p:spPr>
      </p:pic>
      <p:grpSp>
        <p:nvGrpSpPr>
          <p:cNvPr id="20" name="Group 19">
            <a:extLst>
              <a:ext uri="{FF2B5EF4-FFF2-40B4-BE49-F238E27FC236}">
                <a16:creationId xmlns:a16="http://schemas.microsoft.com/office/drawing/2014/main" id="{E8B3C259-40DF-553D-6603-93A901E18F97}"/>
              </a:ext>
            </a:extLst>
          </p:cNvPr>
          <p:cNvGrpSpPr/>
          <p:nvPr userDrawn="1"/>
        </p:nvGrpSpPr>
        <p:grpSpPr>
          <a:xfrm>
            <a:off x="0" y="2692400"/>
            <a:ext cx="12255500" cy="4165600"/>
            <a:chOff x="0" y="2692400"/>
            <a:chExt cx="12255500" cy="4165600"/>
          </a:xfrm>
        </p:grpSpPr>
        <p:sp>
          <p:nvSpPr>
            <p:cNvPr id="21" name="Freeform: Shape 20">
              <a:extLst>
                <a:ext uri="{FF2B5EF4-FFF2-40B4-BE49-F238E27FC236}">
                  <a16:creationId xmlns:a16="http://schemas.microsoft.com/office/drawing/2014/main" id="{C76D797F-D822-FF0A-D7B4-52E19CB8EF5F}"/>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9DCEFC76-FA66-F9A1-E7B1-8A8822692973}"/>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3" name="Graphic 22">
            <a:extLst>
              <a:ext uri="{FF2B5EF4-FFF2-40B4-BE49-F238E27FC236}">
                <a16:creationId xmlns:a16="http://schemas.microsoft.com/office/drawing/2014/main" id="{369E8A8C-3DE6-BD32-0C48-E8F3DCD426C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59400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1550880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and Transmission Image">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665C6A7-7FB2-7DAD-6C70-4C5C209357B4}"/>
              </a:ext>
            </a:extLst>
          </p:cNvPr>
          <p:cNvPicPr>
            <a:picLocks/>
          </p:cNvPicPr>
          <p:nvPr userDrawn="1"/>
        </p:nvPicPr>
        <p:blipFill rotWithShape="1">
          <a:blip r:embed="rId2" cstate="screen">
            <a:extLst>
              <a:ext uri="{28A0092B-C50C-407E-A947-70E740481C1C}">
                <a14:useLocalDpi xmlns:a14="http://schemas.microsoft.com/office/drawing/2010/main"/>
              </a:ext>
            </a:extLst>
          </a:blip>
          <a:srcRect t="523"/>
          <a:stretch/>
        </p:blipFill>
        <p:spPr>
          <a:xfrm flipH="1">
            <a:off x="8290055" y="0"/>
            <a:ext cx="3969099" cy="6840000"/>
          </a:xfrm>
          <a:prstGeom prst="rect">
            <a:avLst/>
          </a:prstGeom>
          <a:blipFill>
            <a:blip r:embed="rId3" cstate="screen">
              <a:extLst>
                <a:ext uri="{28A0092B-C50C-407E-A947-70E740481C1C}">
                  <a14:useLocalDpi xmlns:a14="http://schemas.microsoft.com/office/drawing/2010/main"/>
                </a:ext>
              </a:extLst>
            </a:blip>
            <a:stretch>
              <a:fillRect/>
            </a:stretch>
          </a:blipFill>
        </p:spPr>
      </p:pic>
      <p:grpSp>
        <p:nvGrpSpPr>
          <p:cNvPr id="20" name="Group 19">
            <a:extLst>
              <a:ext uri="{FF2B5EF4-FFF2-40B4-BE49-F238E27FC236}">
                <a16:creationId xmlns:a16="http://schemas.microsoft.com/office/drawing/2014/main" id="{CB1FC6EA-820F-2B43-3F50-C7B8AE3FB9D6}"/>
              </a:ext>
            </a:extLst>
          </p:cNvPr>
          <p:cNvGrpSpPr/>
          <p:nvPr userDrawn="1"/>
        </p:nvGrpSpPr>
        <p:grpSpPr>
          <a:xfrm>
            <a:off x="0" y="2692400"/>
            <a:ext cx="12255500" cy="4165600"/>
            <a:chOff x="0" y="2692400"/>
            <a:chExt cx="12255500" cy="4165600"/>
          </a:xfrm>
        </p:grpSpPr>
        <p:sp>
          <p:nvSpPr>
            <p:cNvPr id="21" name="Freeform: Shape 20">
              <a:extLst>
                <a:ext uri="{FF2B5EF4-FFF2-40B4-BE49-F238E27FC236}">
                  <a16:creationId xmlns:a16="http://schemas.microsoft.com/office/drawing/2014/main" id="{85CE7519-7BC4-77A8-1928-DEF215447F3D}"/>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16A70B0E-42BA-80E9-7639-4982483F04D2}"/>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3" name="Graphic 22">
            <a:extLst>
              <a:ext uri="{FF2B5EF4-FFF2-40B4-BE49-F238E27FC236}">
                <a16:creationId xmlns:a16="http://schemas.microsoft.com/office/drawing/2014/main" id="{E3D05D9B-F411-E0CC-BE85-F3A92E96BAA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59400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105776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and Solar Image">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0B9588A-342E-AB26-A361-880BCAB43876}"/>
              </a:ext>
            </a:extLst>
          </p:cNvPr>
          <p:cNvPicPr>
            <a:picLocks/>
          </p:cNvPicPr>
          <p:nvPr userDrawn="1"/>
        </p:nvPicPr>
        <p:blipFill rotWithShape="1">
          <a:blip r:embed="rId2" cstate="screen">
            <a:extLst>
              <a:ext uri="{28A0092B-C50C-407E-A947-70E740481C1C}">
                <a14:useLocalDpi xmlns:a14="http://schemas.microsoft.com/office/drawing/2010/main"/>
              </a:ext>
            </a:extLst>
          </a:blip>
          <a:srcRect t="523"/>
          <a:stretch/>
        </p:blipFill>
        <p:spPr>
          <a:xfrm flipH="1">
            <a:off x="8290055" y="0"/>
            <a:ext cx="3969099" cy="6840000"/>
          </a:xfrm>
          <a:prstGeom prst="rect">
            <a:avLst/>
          </a:prstGeom>
          <a:blipFill>
            <a:blip r:embed="rId3" cstate="screen">
              <a:extLst>
                <a:ext uri="{28A0092B-C50C-407E-A947-70E740481C1C}">
                  <a14:useLocalDpi xmlns:a14="http://schemas.microsoft.com/office/drawing/2010/main"/>
                </a:ext>
              </a:extLst>
            </a:blip>
            <a:stretch>
              <a:fillRect/>
            </a:stretch>
          </a:blipFill>
        </p:spPr>
      </p:pic>
      <p:grpSp>
        <p:nvGrpSpPr>
          <p:cNvPr id="20" name="Group 19">
            <a:extLst>
              <a:ext uri="{FF2B5EF4-FFF2-40B4-BE49-F238E27FC236}">
                <a16:creationId xmlns:a16="http://schemas.microsoft.com/office/drawing/2014/main" id="{0F939533-97E5-4580-8C0C-DE2D0D2C7758}"/>
              </a:ext>
            </a:extLst>
          </p:cNvPr>
          <p:cNvGrpSpPr/>
          <p:nvPr userDrawn="1"/>
        </p:nvGrpSpPr>
        <p:grpSpPr>
          <a:xfrm>
            <a:off x="0" y="2692400"/>
            <a:ext cx="12255500" cy="4165600"/>
            <a:chOff x="0" y="2692400"/>
            <a:chExt cx="12255500" cy="4165600"/>
          </a:xfrm>
        </p:grpSpPr>
        <p:sp>
          <p:nvSpPr>
            <p:cNvPr id="21" name="Freeform: Shape 20">
              <a:extLst>
                <a:ext uri="{FF2B5EF4-FFF2-40B4-BE49-F238E27FC236}">
                  <a16:creationId xmlns:a16="http://schemas.microsoft.com/office/drawing/2014/main" id="{B782022E-2B34-1DFB-ED48-E05E14751B8C}"/>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3D9C165A-9632-DED5-2226-8DA4EF1329C4}"/>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3" name="Graphic 22">
            <a:extLst>
              <a:ext uri="{FF2B5EF4-FFF2-40B4-BE49-F238E27FC236}">
                <a16:creationId xmlns:a16="http://schemas.microsoft.com/office/drawing/2014/main" id="{381521CE-149A-FE0B-B1F9-B7E59745DF4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59400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974837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and City Image">
    <p:bg>
      <p:bgPr>
        <a:solidFill>
          <a:schemeClr val="accent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19BC93A-31F6-E2F4-F19D-2F07977D4E74}"/>
              </a:ext>
            </a:extLst>
          </p:cNvPr>
          <p:cNvPicPr>
            <a:picLocks/>
          </p:cNvPicPr>
          <p:nvPr userDrawn="1"/>
        </p:nvPicPr>
        <p:blipFill rotWithShape="1">
          <a:blip r:embed="rId2" cstate="screen">
            <a:extLst>
              <a:ext uri="{28A0092B-C50C-407E-A947-70E740481C1C}">
                <a14:useLocalDpi xmlns:a14="http://schemas.microsoft.com/office/drawing/2010/main"/>
              </a:ext>
            </a:extLst>
          </a:blip>
          <a:srcRect t="523"/>
          <a:stretch/>
        </p:blipFill>
        <p:spPr>
          <a:xfrm flipH="1">
            <a:off x="8290055" y="0"/>
            <a:ext cx="3969099" cy="6840000"/>
          </a:xfrm>
          <a:prstGeom prst="rect">
            <a:avLst/>
          </a:prstGeom>
          <a:blipFill>
            <a:blip r:embed="rId3" cstate="screen">
              <a:extLst>
                <a:ext uri="{28A0092B-C50C-407E-A947-70E740481C1C}">
                  <a14:useLocalDpi xmlns:a14="http://schemas.microsoft.com/office/drawing/2010/main"/>
                </a:ext>
              </a:extLst>
            </a:blip>
            <a:stretch>
              <a:fillRect/>
            </a:stretch>
          </a:blipFill>
        </p:spPr>
      </p:pic>
      <p:grpSp>
        <p:nvGrpSpPr>
          <p:cNvPr id="20" name="Group 19">
            <a:extLst>
              <a:ext uri="{FF2B5EF4-FFF2-40B4-BE49-F238E27FC236}">
                <a16:creationId xmlns:a16="http://schemas.microsoft.com/office/drawing/2014/main" id="{63E8A985-C3CE-0322-A201-D87C05DB4A2D}"/>
              </a:ext>
            </a:extLst>
          </p:cNvPr>
          <p:cNvGrpSpPr/>
          <p:nvPr userDrawn="1"/>
        </p:nvGrpSpPr>
        <p:grpSpPr>
          <a:xfrm>
            <a:off x="0" y="2692400"/>
            <a:ext cx="12255500" cy="4165600"/>
            <a:chOff x="0" y="2692400"/>
            <a:chExt cx="12255500" cy="4165600"/>
          </a:xfrm>
        </p:grpSpPr>
        <p:sp>
          <p:nvSpPr>
            <p:cNvPr id="21" name="Freeform: Shape 20">
              <a:extLst>
                <a:ext uri="{FF2B5EF4-FFF2-40B4-BE49-F238E27FC236}">
                  <a16:creationId xmlns:a16="http://schemas.microsoft.com/office/drawing/2014/main" id="{FA23A18C-0F4D-040A-9275-03616443FEB8}"/>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Shape 21">
              <a:extLst>
                <a:ext uri="{FF2B5EF4-FFF2-40B4-BE49-F238E27FC236}">
                  <a16:creationId xmlns:a16="http://schemas.microsoft.com/office/drawing/2014/main" id="{035C8754-157B-FAD8-5584-B07F68AD3F34}"/>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3" name="Graphic 22">
            <a:extLst>
              <a:ext uri="{FF2B5EF4-FFF2-40B4-BE49-F238E27FC236}">
                <a16:creationId xmlns:a16="http://schemas.microsoft.com/office/drawing/2014/main" id="{10C5290A-4EB3-834F-5A7F-381D1752935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59400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427926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and Image Placeholder">
    <p:bg>
      <p:bgPr>
        <a:solidFill>
          <a:schemeClr val="accent1"/>
        </a:solidFill>
        <a:effectLst/>
      </p:bgPr>
    </p:bg>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60FD866C-0A5E-4D2A-85D5-3399508ED509}"/>
              </a:ext>
            </a:extLst>
          </p:cNvPr>
          <p:cNvSpPr>
            <a:spLocks noGrp="1"/>
          </p:cNvSpPr>
          <p:nvPr>
            <p:ph type="pic" sz="quarter" idx="10" hasCustomPrompt="1"/>
          </p:nvPr>
        </p:nvSpPr>
        <p:spPr>
          <a:xfrm>
            <a:off x="8290056" y="0"/>
            <a:ext cx="3970799" cy="6840000"/>
          </a:xfrm>
          <a:custGeom>
            <a:avLst/>
            <a:gdLst>
              <a:gd name="connsiteX0" fmla="*/ 0 w 3970799"/>
              <a:gd name="connsiteY0" fmla="*/ 0 h 6840000"/>
              <a:gd name="connsiteX1" fmla="*/ 3970799 w 3970799"/>
              <a:gd name="connsiteY1" fmla="*/ 0 h 6840000"/>
              <a:gd name="connsiteX2" fmla="*/ 3970799 w 3970799"/>
              <a:gd name="connsiteY2" fmla="*/ 6840000 h 6840000"/>
              <a:gd name="connsiteX3" fmla="*/ 3912485 w 3970799"/>
              <a:gd name="connsiteY3" fmla="*/ 6840000 h 6840000"/>
              <a:gd name="connsiteX4" fmla="*/ 0 w 3970799"/>
              <a:gd name="connsiteY4" fmla="*/ 5510160 h 68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799" h="6840000">
                <a:moveTo>
                  <a:pt x="0" y="0"/>
                </a:moveTo>
                <a:lnTo>
                  <a:pt x="3970799" y="0"/>
                </a:lnTo>
                <a:lnTo>
                  <a:pt x="3970799" y="6840000"/>
                </a:lnTo>
                <a:lnTo>
                  <a:pt x="3912485" y="6840000"/>
                </a:lnTo>
                <a:lnTo>
                  <a:pt x="0" y="5510160"/>
                </a:lnTo>
                <a:close/>
              </a:path>
            </a:pathLst>
          </a:custGeom>
          <a:solidFill>
            <a:schemeClr val="bg1">
              <a:lumMod val="75000"/>
            </a:schemeClr>
          </a:solidFill>
        </p:spPr>
        <p:txBody>
          <a:bodyPr wrap="square" bIns="720000" anchor="ctr" anchorCtr="1">
            <a:noAutofit/>
          </a:bodyPr>
          <a:lstStyle>
            <a:lvl1pPr marL="0" indent="0">
              <a:buFontTx/>
              <a:buNone/>
              <a:defRPr>
                <a:solidFill>
                  <a:schemeClr val="bg1"/>
                </a:solidFill>
              </a:defRPr>
            </a:lvl1pPr>
          </a:lstStyle>
          <a:p>
            <a:r>
              <a:rPr lang="en-AU" dirty="0"/>
              <a:t>Click icon to insert picture</a:t>
            </a:r>
          </a:p>
        </p:txBody>
      </p:sp>
      <p:grpSp>
        <p:nvGrpSpPr>
          <p:cNvPr id="17" name="Group 16">
            <a:extLst>
              <a:ext uri="{FF2B5EF4-FFF2-40B4-BE49-F238E27FC236}">
                <a16:creationId xmlns:a16="http://schemas.microsoft.com/office/drawing/2014/main" id="{2992DF55-F53A-BC08-D66B-729D3A176B2F}"/>
              </a:ext>
            </a:extLst>
          </p:cNvPr>
          <p:cNvGrpSpPr/>
          <p:nvPr userDrawn="1"/>
        </p:nvGrpSpPr>
        <p:grpSpPr>
          <a:xfrm>
            <a:off x="0" y="2692400"/>
            <a:ext cx="12255500" cy="4165600"/>
            <a:chOff x="0" y="2692400"/>
            <a:chExt cx="12255500" cy="4165600"/>
          </a:xfrm>
        </p:grpSpPr>
        <p:sp>
          <p:nvSpPr>
            <p:cNvPr id="18" name="Freeform: Shape 17">
              <a:extLst>
                <a:ext uri="{FF2B5EF4-FFF2-40B4-BE49-F238E27FC236}">
                  <a16:creationId xmlns:a16="http://schemas.microsoft.com/office/drawing/2014/main" id="{A5DF5467-92A4-9F7D-41B1-2366A47C2037}"/>
                </a:ext>
              </a:extLst>
            </p:cNvPr>
            <p:cNvSpPr/>
            <p:nvPr userDrawn="1"/>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Freeform: Shape 18">
              <a:extLst>
                <a:ext uri="{FF2B5EF4-FFF2-40B4-BE49-F238E27FC236}">
                  <a16:creationId xmlns:a16="http://schemas.microsoft.com/office/drawing/2014/main" id="{11520714-3028-A4A2-31F7-B97EBE2494FA}"/>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0" name="Graphic 19">
            <a:extLst>
              <a:ext uri="{FF2B5EF4-FFF2-40B4-BE49-F238E27FC236}">
                <a16:creationId xmlns:a16="http://schemas.microsoft.com/office/drawing/2014/main" id="{F273102F-7A02-B5C0-7C76-9443FFE0D9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53" y="238846"/>
            <a:ext cx="707538" cy="1511999"/>
          </a:xfrm>
          <a:prstGeom prst="rect">
            <a:avLst/>
          </a:prstGeom>
        </p:spPr>
      </p:pic>
      <p:sp>
        <p:nvSpPr>
          <p:cNvPr id="2" name="Title 1">
            <a:extLst>
              <a:ext uri="{FF2B5EF4-FFF2-40B4-BE49-F238E27FC236}">
                <a16:creationId xmlns:a16="http://schemas.microsoft.com/office/drawing/2014/main" id="{B25EB55C-6DBE-ED32-5B26-B915924D5125}"/>
              </a:ext>
            </a:extLst>
          </p:cNvPr>
          <p:cNvSpPr>
            <a:spLocks noGrp="1"/>
          </p:cNvSpPr>
          <p:nvPr>
            <p:ph type="title" hasCustomPrompt="1"/>
          </p:nvPr>
        </p:nvSpPr>
        <p:spPr>
          <a:xfrm>
            <a:off x="2016000" y="1713600"/>
            <a:ext cx="5940000" cy="1263600"/>
          </a:xfrm>
        </p:spPr>
        <p:txBody>
          <a:bodyPr anchor="b">
            <a:normAutofit/>
          </a:bodyPr>
          <a:lstStyle>
            <a:lvl1pPr>
              <a:lnSpc>
                <a:spcPct val="100000"/>
              </a:lnSpc>
              <a:defRPr sz="3600">
                <a:solidFill>
                  <a:schemeClr val="bg1"/>
                </a:solidFill>
              </a:defRPr>
            </a:lvl1pPr>
          </a:lstStyle>
          <a:p>
            <a:r>
              <a:rPr lang="en-US" dirty="0"/>
              <a:t>Click to edit Master </a:t>
            </a:r>
            <a:br>
              <a:rPr lang="en-US" dirty="0"/>
            </a:br>
            <a:r>
              <a:rPr lang="en-US" dirty="0"/>
              <a:t>title style</a:t>
            </a:r>
            <a:endParaRPr lang="en-AU" dirty="0"/>
          </a:p>
        </p:txBody>
      </p:sp>
    </p:spTree>
    <p:extLst>
      <p:ext uri="{BB962C8B-B14F-4D97-AF65-F5344CB8AC3E}">
        <p14:creationId xmlns:p14="http://schemas.microsoft.com/office/powerpoint/2010/main" val="303057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and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BDEE3E85-760C-CF1F-9A93-063796A8B77B}"/>
              </a:ext>
            </a:extLst>
          </p:cNvPr>
          <p:cNvSpPr>
            <a:spLocks noGrp="1"/>
          </p:cNvSpPr>
          <p:nvPr>
            <p:ph type="pic" sz="quarter" idx="14"/>
          </p:nvPr>
        </p:nvSpPr>
        <p:spPr>
          <a:xfrm>
            <a:off x="8207028" y="-1"/>
            <a:ext cx="3984972" cy="6857997"/>
          </a:xfrm>
          <a:solidFill>
            <a:schemeClr val="bg1">
              <a:lumMod val="75000"/>
            </a:schemeClr>
          </a:solidFill>
        </p:spPr>
        <p:txBody>
          <a:bodyPr bIns="720000" anchor="ctr" anchorCtr="1"/>
          <a:lstStyle>
            <a:lvl1pPr marL="0" indent="0">
              <a:buFontTx/>
              <a:buNone/>
              <a:defRPr>
                <a:solidFill>
                  <a:schemeClr val="bg1"/>
                </a:solidFill>
              </a:defRPr>
            </a:lvl1pPr>
          </a:lstStyle>
          <a:p>
            <a:r>
              <a:rPr lang="en-US"/>
              <a:t>Click icon to add picture</a:t>
            </a:r>
            <a:endParaRPr lang="en-AU"/>
          </a:p>
        </p:txBody>
      </p:sp>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7740000"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228597" y="1540537"/>
            <a:ext cx="7740000" cy="4680000"/>
          </a:xfrm>
        </p:spPr>
        <p:txBody>
          <a:bodyPr lIns="0" tIns="0" rIns="0" bIns="0">
            <a:no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459200" y="6541200"/>
            <a:ext cx="7668000" cy="180000"/>
          </a:xfrm>
        </p:spPr>
        <p:txBody>
          <a:bodyPr/>
          <a:lstStyle>
            <a:lvl1pPr>
              <a:defRPr sz="900">
                <a:solidFill>
                  <a:schemeClr val="tx1"/>
                </a:solidFill>
              </a:defRPr>
            </a:lvl1pPr>
          </a:lstStyle>
          <a:p>
            <a:r>
              <a:rPr lang="en-AU"/>
              <a:t>Gabel Associates, Inc.</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7740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200"/>
            <a:ext cx="720000" cy="180000"/>
          </a:xfrm>
        </p:spPr>
        <p:txBody>
          <a:bodyPr lIns="0" tIns="0" rIns="0" bIns="36000"/>
          <a:lstStyle>
            <a:lvl1pPr>
              <a:defRPr sz="900">
                <a:solidFill>
                  <a:schemeClr val="bg1"/>
                </a:solidFill>
                <a:latin typeface="Franklin Gothic Demi Cond" panose="020B0706030402020204" pitchFamily="34" charset="0"/>
              </a:defRPr>
            </a:lvl1pPr>
          </a:lstStyle>
          <a:p>
            <a:fld id="{6E71ECAC-35CF-4C07-845F-7CED6347F884}" type="slidenum">
              <a:rPr lang="en-AU" smtClean="0"/>
              <a:pPr/>
              <a:t>‹#›</a:t>
            </a:fld>
            <a:endParaRPr lang="en-AU" dirty="0"/>
          </a:p>
        </p:txBody>
      </p:sp>
      <p:cxnSp>
        <p:nvCxnSpPr>
          <p:cNvPr id="16" name="Straight Connector 15">
            <a:extLst>
              <a:ext uri="{FF2B5EF4-FFF2-40B4-BE49-F238E27FC236}">
                <a16:creationId xmlns:a16="http://schemas.microsoft.com/office/drawing/2014/main" id="{8B72FD0C-368C-300D-46ED-45AE2E64D23A}"/>
              </a:ext>
            </a:extLst>
          </p:cNvPr>
          <p:cNvCxnSpPr>
            <a:cxnSpLocks/>
          </p:cNvCxnSpPr>
          <p:nvPr userDrawn="1"/>
        </p:nvCxnSpPr>
        <p:spPr>
          <a:xfrm>
            <a:off x="228600" y="6446374"/>
            <a:ext cx="7978428"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550D4E7-FDF4-7377-8EE8-06B8D485310D}"/>
              </a:ext>
            </a:extLst>
          </p:cNvPr>
          <p:cNvCxnSpPr>
            <a:cxnSpLocks/>
          </p:cNvCxnSpPr>
          <p:nvPr userDrawn="1"/>
        </p:nvCxnSpPr>
        <p:spPr>
          <a:xfrm>
            <a:off x="228600" y="815199"/>
            <a:ext cx="7978428"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0" name="Graphic 19">
            <a:extLst>
              <a:ext uri="{FF2B5EF4-FFF2-40B4-BE49-F238E27FC236}">
                <a16:creationId xmlns:a16="http://schemas.microsoft.com/office/drawing/2014/main" id="{B6B4C78C-4DD4-4712-9A49-0C7448C48A5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Tree>
    <p:extLst>
      <p:ext uri="{BB962C8B-B14F-4D97-AF65-F5344CB8AC3E}">
        <p14:creationId xmlns:p14="http://schemas.microsoft.com/office/powerpoint/2010/main" val="3658499026"/>
      </p:ext>
    </p:extLst>
  </p:cSld>
  <p:clrMapOvr>
    <a:masterClrMapping/>
  </p:clrMapOvr>
  <p:extLst>
    <p:ext uri="{DCECCB84-F9BA-43D5-87BE-67443E8EF086}">
      <p15:sldGuideLst xmlns:p15="http://schemas.microsoft.com/office/powerpoint/2012/main">
        <p15:guide id="11" orient="horz" pos="2160" userDrawn="1">
          <p15:clr>
            <a:srgbClr val="FBAE40"/>
          </p15:clr>
        </p15:guide>
        <p15:guide id="12" pos="3840" userDrawn="1">
          <p15:clr>
            <a:srgbClr val="FBAE40"/>
          </p15:clr>
        </p15:guide>
        <p15:guide id="13" pos="7529"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Equal Columns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pic>
        <p:nvPicPr>
          <p:cNvPr id="21" name="Graphic 20">
            <a:extLst>
              <a:ext uri="{FF2B5EF4-FFF2-40B4-BE49-F238E27FC236}">
                <a16:creationId xmlns:a16="http://schemas.microsoft.com/office/drawing/2014/main" id="{520ECD95-366C-20B5-0F30-FD56D8C0CF4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
        <p:nvSpPr>
          <p:cNvPr id="15" name="Content Placeholder 2">
            <a:extLst>
              <a:ext uri="{FF2B5EF4-FFF2-40B4-BE49-F238E27FC236}">
                <a16:creationId xmlns:a16="http://schemas.microsoft.com/office/drawing/2014/main" id="{F74CBA62-8D2D-A8B7-A3F2-E3B659493084}"/>
              </a:ext>
            </a:extLst>
          </p:cNvPr>
          <p:cNvSpPr>
            <a:spLocks noGrp="1"/>
          </p:cNvSpPr>
          <p:nvPr>
            <p:ph idx="16"/>
          </p:nvPr>
        </p:nvSpPr>
        <p:spPr>
          <a:xfrm>
            <a:off x="227623" y="5122759"/>
            <a:ext cx="5827578" cy="1188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227623" y="1540537"/>
            <a:ext cx="5827578" cy="3457006"/>
          </a:xfrm>
        </p:spPr>
        <p:txBody>
          <a:bodyPr lIns="0" tIns="0" rIns="0" bIns="0">
            <a:normAutofit/>
          </a:bodyPr>
          <a:lstStyle>
            <a:lvl1pPr marL="0" indent="0">
              <a:lnSpc>
                <a:spcPct val="100000"/>
              </a:lnSpc>
              <a:spcBef>
                <a:spcPts val="0"/>
              </a:spcBef>
              <a:spcAft>
                <a:spcPts val="600"/>
              </a:spcAft>
              <a:buClr>
                <a:schemeClr val="accent1"/>
              </a:buClr>
              <a:buNone/>
              <a:defRPr sz="1300" b="0">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6160070" y="1540537"/>
            <a:ext cx="5827578" cy="4775422"/>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8" name="Straight Connector 17">
            <a:extLst>
              <a:ext uri="{FF2B5EF4-FFF2-40B4-BE49-F238E27FC236}">
                <a16:creationId xmlns:a16="http://schemas.microsoft.com/office/drawing/2014/main" id="{802F5D05-BDA2-D9EB-421D-3AD6CBE48070}"/>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7CCF89DE-237E-C9A9-B2F1-A587B2AF7918}"/>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Tree>
    <p:extLst>
      <p:ext uri="{BB962C8B-B14F-4D97-AF65-F5344CB8AC3E}">
        <p14:creationId xmlns:p14="http://schemas.microsoft.com/office/powerpoint/2010/main" val="395530670"/>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with EV Image">
    <p:bg>
      <p:bgPr>
        <a:solidFill>
          <a:schemeClr val="accent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24ADB6BC-84B7-675B-6300-5298328DE6A5}"/>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1D90737-2A54-39E3-1CE4-00D28C6DD6D4}"/>
              </a:ext>
            </a:extLst>
          </p:cNvPr>
          <p:cNvPicPr>
            <a:picLocks/>
          </p:cNvPicPr>
          <p:nvPr/>
        </p:nvPicPr>
        <p:blipFill rotWithShape="1">
          <a:blip r:embed="rId2" cstate="screen">
            <a:extLst>
              <a:ext uri="{28A0092B-C50C-407E-A947-70E740481C1C}">
                <a14:useLocalDpi xmlns:a14="http://schemas.microsoft.com/office/drawing/2010/main"/>
              </a:ext>
            </a:extLst>
          </a:blip>
          <a:srcRect t="261" r="1691"/>
          <a:stretch/>
        </p:blipFill>
        <p:spPr>
          <a:xfrm>
            <a:off x="8290056" y="0"/>
            <a:ext cx="3901943" cy="6858000"/>
          </a:xfrm>
          <a:prstGeom prst="rect">
            <a:avLst/>
          </a:prstGeom>
        </p:spPr>
      </p:pic>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6120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6120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TextBox 16">
            <a:extLst>
              <a:ext uri="{FF2B5EF4-FFF2-40B4-BE49-F238E27FC236}">
                <a16:creationId xmlns:a16="http://schemas.microsoft.com/office/drawing/2014/main" id="{296553FA-E2E8-098A-2DD2-75FC08B2CBC2}"/>
              </a:ext>
            </a:extLst>
          </p:cNvPr>
          <p:cNvSpPr txBox="1"/>
          <p:nvPr/>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pic>
        <p:nvPicPr>
          <p:cNvPr id="34" name="Graphic 33">
            <a:extLst>
              <a:ext uri="{FF2B5EF4-FFF2-40B4-BE49-F238E27FC236}">
                <a16:creationId xmlns:a16="http://schemas.microsoft.com/office/drawing/2014/main" id="{FFD1AC94-460E-F1D6-5534-C7360939CFB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653" y="238846"/>
            <a:ext cx="707538" cy="1511999"/>
          </a:xfrm>
          <a:prstGeom prst="rect">
            <a:avLst/>
          </a:prstGeom>
        </p:spPr>
      </p:pic>
    </p:spTree>
    <p:extLst>
      <p:ext uri="{BB962C8B-B14F-4D97-AF65-F5344CB8AC3E}">
        <p14:creationId xmlns:p14="http://schemas.microsoft.com/office/powerpoint/2010/main" val="335376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ata Equal Columns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6163202" y="1540537"/>
            <a:ext cx="5763602" cy="3492000"/>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230399" y="1540537"/>
            <a:ext cx="5824801" cy="4775422"/>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2">
            <a:extLst>
              <a:ext uri="{FF2B5EF4-FFF2-40B4-BE49-F238E27FC236}">
                <a16:creationId xmlns:a16="http://schemas.microsoft.com/office/drawing/2014/main" id="{70441009-5403-D819-5758-7473F40F4B93}"/>
              </a:ext>
            </a:extLst>
          </p:cNvPr>
          <p:cNvSpPr>
            <a:spLocks noGrp="1"/>
          </p:cNvSpPr>
          <p:nvPr>
            <p:ph idx="16"/>
          </p:nvPr>
        </p:nvSpPr>
        <p:spPr>
          <a:xfrm>
            <a:off x="6224400" y="5122759"/>
            <a:ext cx="5702404" cy="1188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9B3ADA4B-230F-607B-16CA-0057BE8C69AA}"/>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E31992F-C62C-3418-97AF-1AD85D3D8250}"/>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3AD7619B-C986-A31D-6150-0E85AF81D03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Tree>
    <p:extLst>
      <p:ext uri="{BB962C8B-B14F-4D97-AF65-F5344CB8AC3E}">
        <p14:creationId xmlns:p14="http://schemas.microsoft.com/office/powerpoint/2010/main" val="902777548"/>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ata 2/3 Columns 1">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228598" y="1540537"/>
            <a:ext cx="7681134" cy="3457006"/>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8033622" y="1540537"/>
            <a:ext cx="3954026" cy="4775422"/>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0" name="Content Placeholder 2">
            <a:extLst>
              <a:ext uri="{FF2B5EF4-FFF2-40B4-BE49-F238E27FC236}">
                <a16:creationId xmlns:a16="http://schemas.microsoft.com/office/drawing/2014/main" id="{6884EC77-0101-4A3B-5A76-F33200EDAEE8}"/>
              </a:ext>
            </a:extLst>
          </p:cNvPr>
          <p:cNvSpPr>
            <a:spLocks noGrp="1"/>
          </p:cNvSpPr>
          <p:nvPr>
            <p:ph idx="16"/>
          </p:nvPr>
        </p:nvSpPr>
        <p:spPr>
          <a:xfrm>
            <a:off x="227623" y="5122759"/>
            <a:ext cx="7682400" cy="1188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2926ABE5-5FC2-6906-54F0-2E98D63FCDCB}"/>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CCE8704-4536-3164-18A6-119C677DD0D0}"/>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67D486E8-6DB8-A316-AEF2-1AECE75FC1A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Tree>
    <p:extLst>
      <p:ext uri="{BB962C8B-B14F-4D97-AF65-F5344CB8AC3E}">
        <p14:creationId xmlns:p14="http://schemas.microsoft.com/office/powerpoint/2010/main" val="3525769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ta 2/3 Columns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4282053" y="1540537"/>
            <a:ext cx="7681134" cy="3457006"/>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230399" y="1540537"/>
            <a:ext cx="3924000" cy="4775422"/>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2">
            <a:extLst>
              <a:ext uri="{FF2B5EF4-FFF2-40B4-BE49-F238E27FC236}">
                <a16:creationId xmlns:a16="http://schemas.microsoft.com/office/drawing/2014/main" id="{F0D5C76B-EF0E-8C98-7901-34F626ED9FA1}"/>
              </a:ext>
            </a:extLst>
          </p:cNvPr>
          <p:cNvSpPr>
            <a:spLocks noGrp="1"/>
          </p:cNvSpPr>
          <p:nvPr>
            <p:ph idx="16"/>
          </p:nvPr>
        </p:nvSpPr>
        <p:spPr>
          <a:xfrm>
            <a:off x="4280400" y="5122759"/>
            <a:ext cx="7682400" cy="1188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80764456-F7D6-092D-014D-135100153E9D}"/>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F1447AE-20FB-8013-7D1D-2ECF279A39C2}"/>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F1C62DEB-1C9A-3DCE-0B22-7FFD3FE307B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Tree>
    <p:extLst>
      <p:ext uri="{BB962C8B-B14F-4D97-AF65-F5344CB8AC3E}">
        <p14:creationId xmlns:p14="http://schemas.microsoft.com/office/powerpoint/2010/main" val="151787594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ata Two of Everythin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17" name="Content Placeholder 2">
            <a:extLst>
              <a:ext uri="{FF2B5EF4-FFF2-40B4-BE49-F238E27FC236}">
                <a16:creationId xmlns:a16="http://schemas.microsoft.com/office/drawing/2014/main" id="{6F1307DE-2E15-BC94-51DA-2BA6C895FC6A}"/>
              </a:ext>
            </a:extLst>
          </p:cNvPr>
          <p:cNvSpPr>
            <a:spLocks noGrp="1"/>
          </p:cNvSpPr>
          <p:nvPr>
            <p:ph idx="19"/>
          </p:nvPr>
        </p:nvSpPr>
        <p:spPr>
          <a:xfrm>
            <a:off x="227623" y="5262459"/>
            <a:ext cx="5763602" cy="1080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228598" y="1540537"/>
            <a:ext cx="5763602" cy="1541702"/>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227013" y="3199250"/>
            <a:ext cx="5763602" cy="1946199"/>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Content Placeholder 2">
            <a:extLst>
              <a:ext uri="{FF2B5EF4-FFF2-40B4-BE49-F238E27FC236}">
                <a16:creationId xmlns:a16="http://schemas.microsoft.com/office/drawing/2014/main" id="{C3056FAD-420D-B1D9-BCA7-4CA9B68587A5}"/>
              </a:ext>
            </a:extLst>
          </p:cNvPr>
          <p:cNvSpPr>
            <a:spLocks noGrp="1"/>
          </p:cNvSpPr>
          <p:nvPr>
            <p:ph idx="16"/>
          </p:nvPr>
        </p:nvSpPr>
        <p:spPr>
          <a:xfrm>
            <a:off x="6222998" y="1540537"/>
            <a:ext cx="5763602" cy="1541702"/>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3" name="Content Placeholder 2">
            <a:extLst>
              <a:ext uri="{FF2B5EF4-FFF2-40B4-BE49-F238E27FC236}">
                <a16:creationId xmlns:a16="http://schemas.microsoft.com/office/drawing/2014/main" id="{83915BA8-6976-7EF6-5C14-00ADABE9A16E}"/>
              </a:ext>
            </a:extLst>
          </p:cNvPr>
          <p:cNvSpPr>
            <a:spLocks noGrp="1"/>
          </p:cNvSpPr>
          <p:nvPr>
            <p:ph idx="17"/>
          </p:nvPr>
        </p:nvSpPr>
        <p:spPr>
          <a:xfrm>
            <a:off x="6221413" y="3199250"/>
            <a:ext cx="5763602" cy="1946199"/>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8" name="Content Placeholder 2">
            <a:extLst>
              <a:ext uri="{FF2B5EF4-FFF2-40B4-BE49-F238E27FC236}">
                <a16:creationId xmlns:a16="http://schemas.microsoft.com/office/drawing/2014/main" id="{187C7342-9B16-14BD-D20E-A2F51B39530B}"/>
              </a:ext>
            </a:extLst>
          </p:cNvPr>
          <p:cNvSpPr>
            <a:spLocks noGrp="1"/>
          </p:cNvSpPr>
          <p:nvPr>
            <p:ph idx="20"/>
          </p:nvPr>
        </p:nvSpPr>
        <p:spPr>
          <a:xfrm>
            <a:off x="6220800" y="5262459"/>
            <a:ext cx="5763602" cy="1080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D7E0F6C7-5CE0-F657-D935-90A6AA08CE0A}"/>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A0B0AF2-793F-D198-A1D8-80014A81998A}"/>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BF6C23F3-AA1C-C841-7A82-C17BA21B8CB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Tree>
    <p:extLst>
      <p:ext uri="{BB962C8B-B14F-4D97-AF65-F5344CB8AC3E}">
        <p14:creationId xmlns:p14="http://schemas.microsoft.com/office/powerpoint/2010/main" val="2520635368"/>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ur Images and Two Takeaway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15" name="Content Placeholder 2">
            <a:extLst>
              <a:ext uri="{FF2B5EF4-FFF2-40B4-BE49-F238E27FC236}">
                <a16:creationId xmlns:a16="http://schemas.microsoft.com/office/drawing/2014/main" id="{430595C5-114C-E38C-8C04-A12D5439F695}"/>
              </a:ext>
            </a:extLst>
          </p:cNvPr>
          <p:cNvSpPr>
            <a:spLocks noGrp="1"/>
          </p:cNvSpPr>
          <p:nvPr>
            <p:ph idx="20"/>
          </p:nvPr>
        </p:nvSpPr>
        <p:spPr>
          <a:xfrm>
            <a:off x="6224400" y="1540537"/>
            <a:ext cx="5763602" cy="1740214"/>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Content Placeholder 2">
            <a:extLst>
              <a:ext uri="{FF2B5EF4-FFF2-40B4-BE49-F238E27FC236}">
                <a16:creationId xmlns:a16="http://schemas.microsoft.com/office/drawing/2014/main" id="{3CFF0545-54D6-EEEA-321A-D4DAC646FE6D}"/>
              </a:ext>
            </a:extLst>
          </p:cNvPr>
          <p:cNvSpPr>
            <a:spLocks noGrp="1"/>
          </p:cNvSpPr>
          <p:nvPr>
            <p:ph idx="22"/>
          </p:nvPr>
        </p:nvSpPr>
        <p:spPr>
          <a:xfrm>
            <a:off x="6224400" y="3397250"/>
            <a:ext cx="5763602" cy="1748713"/>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227013" y="1540537"/>
            <a:ext cx="5763602" cy="1740214"/>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2">
            <a:extLst>
              <a:ext uri="{FF2B5EF4-FFF2-40B4-BE49-F238E27FC236}">
                <a16:creationId xmlns:a16="http://schemas.microsoft.com/office/drawing/2014/main" id="{E4851B8C-B8B4-3511-05A4-4FAA07A17109}"/>
              </a:ext>
            </a:extLst>
          </p:cNvPr>
          <p:cNvSpPr>
            <a:spLocks noGrp="1"/>
          </p:cNvSpPr>
          <p:nvPr>
            <p:ph idx="19"/>
          </p:nvPr>
        </p:nvSpPr>
        <p:spPr>
          <a:xfrm>
            <a:off x="227013" y="3397250"/>
            <a:ext cx="5763602" cy="1748713"/>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8" name="Content Placeholder 2">
            <a:extLst>
              <a:ext uri="{FF2B5EF4-FFF2-40B4-BE49-F238E27FC236}">
                <a16:creationId xmlns:a16="http://schemas.microsoft.com/office/drawing/2014/main" id="{6D292A3E-E0E9-CF79-D12F-92D1B194F483}"/>
              </a:ext>
            </a:extLst>
          </p:cNvPr>
          <p:cNvSpPr>
            <a:spLocks noGrp="1"/>
          </p:cNvSpPr>
          <p:nvPr>
            <p:ph idx="23"/>
          </p:nvPr>
        </p:nvSpPr>
        <p:spPr>
          <a:xfrm>
            <a:off x="227623" y="5262459"/>
            <a:ext cx="5763602" cy="1080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sp>
        <p:nvSpPr>
          <p:cNvPr id="20" name="Content Placeholder 2">
            <a:extLst>
              <a:ext uri="{FF2B5EF4-FFF2-40B4-BE49-F238E27FC236}">
                <a16:creationId xmlns:a16="http://schemas.microsoft.com/office/drawing/2014/main" id="{75E47AA4-40DC-35D3-91C0-E722917103BE}"/>
              </a:ext>
            </a:extLst>
          </p:cNvPr>
          <p:cNvSpPr>
            <a:spLocks noGrp="1"/>
          </p:cNvSpPr>
          <p:nvPr>
            <p:ph idx="24"/>
          </p:nvPr>
        </p:nvSpPr>
        <p:spPr>
          <a:xfrm>
            <a:off x="6220800" y="5262459"/>
            <a:ext cx="5763602" cy="1080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cxnSp>
        <p:nvCxnSpPr>
          <p:cNvPr id="22" name="Straight Connector 21">
            <a:extLst>
              <a:ext uri="{FF2B5EF4-FFF2-40B4-BE49-F238E27FC236}">
                <a16:creationId xmlns:a16="http://schemas.microsoft.com/office/drawing/2014/main" id="{7CFC6F6F-C483-4880-48C3-0CE1C67B620F}"/>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7A3FF3A-261B-EB90-26E5-5C852F22A592}"/>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4" name="Graphic 23">
            <a:extLst>
              <a:ext uri="{FF2B5EF4-FFF2-40B4-BE49-F238E27FC236}">
                <a16:creationId xmlns:a16="http://schemas.microsoft.com/office/drawing/2014/main" id="{55340FA3-1ADF-2414-9EFD-78DFF8A6763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Tree>
    <p:extLst>
      <p:ext uri="{BB962C8B-B14F-4D97-AF65-F5344CB8AC3E}">
        <p14:creationId xmlns:p14="http://schemas.microsoft.com/office/powerpoint/2010/main" val="2126446845"/>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ata Full P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72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72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119BDFE0-3308-89EE-FAA6-FB494158498A}"/>
              </a:ext>
            </a:extLst>
          </p:cNvPr>
          <p:cNvSpPr>
            <a:spLocks noGrp="1"/>
          </p:cNvSpPr>
          <p:nvPr>
            <p:ph idx="1"/>
          </p:nvPr>
        </p:nvSpPr>
        <p:spPr>
          <a:xfrm>
            <a:off x="228598" y="1540537"/>
            <a:ext cx="11723402" cy="1542546"/>
          </a:xfrm>
        </p:spPr>
        <p:txBody>
          <a:bodyPr lIns="0" tIns="0" rIns="0" bIns="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sp>
        <p:nvSpPr>
          <p:cNvPr id="7" name="Content Placeholder 2">
            <a:extLst>
              <a:ext uri="{FF2B5EF4-FFF2-40B4-BE49-F238E27FC236}">
                <a16:creationId xmlns:a16="http://schemas.microsoft.com/office/drawing/2014/main" id="{1E5353E0-B20F-BC5C-0763-EB11DDB0C6A7}"/>
              </a:ext>
            </a:extLst>
          </p:cNvPr>
          <p:cNvSpPr>
            <a:spLocks noGrp="1"/>
          </p:cNvSpPr>
          <p:nvPr>
            <p:ph idx="14"/>
          </p:nvPr>
        </p:nvSpPr>
        <p:spPr>
          <a:xfrm>
            <a:off x="227013" y="3199250"/>
            <a:ext cx="11725200" cy="1924888"/>
          </a:xfrm>
          <a:ln w="6350">
            <a:solidFill>
              <a:schemeClr val="accent1"/>
            </a:solidFill>
          </a:ln>
        </p:spPr>
        <p:txBody>
          <a:bodyPr lIns="72000" tIns="72000" rIns="72000" bIns="72000">
            <a:normAutofit/>
          </a:bodyPr>
          <a:lstStyle>
            <a:lvl1pPr marL="0" indent="0">
              <a:lnSpc>
                <a:spcPct val="100000"/>
              </a:lnSpc>
              <a:spcBef>
                <a:spcPts val="0"/>
              </a:spcBef>
              <a:spcAft>
                <a:spcPts val="600"/>
              </a:spcAft>
              <a:buClr>
                <a:schemeClr val="accent1"/>
              </a:buClr>
              <a:buNone/>
              <a:defRPr sz="1300">
                <a:latin typeface="+mj-lt"/>
              </a:defRPr>
            </a:lvl1pPr>
            <a:lvl2pPr marL="230400" indent="-230400">
              <a:lnSpc>
                <a:spcPct val="100000"/>
              </a:lnSpc>
              <a:spcBef>
                <a:spcPts val="0"/>
              </a:spcBef>
              <a:spcAft>
                <a:spcPts val="600"/>
              </a:spcAft>
              <a:buClr>
                <a:schemeClr val="accent1"/>
              </a:buClr>
              <a:defRPr sz="1100"/>
            </a:lvl2pPr>
            <a:lvl3pPr marL="460800" indent="-228600">
              <a:lnSpc>
                <a:spcPct val="100000"/>
              </a:lnSpc>
              <a:spcBef>
                <a:spcPts val="0"/>
              </a:spcBef>
              <a:spcAft>
                <a:spcPts val="600"/>
              </a:spcAft>
              <a:buClr>
                <a:srgbClr val="006361"/>
              </a:buClr>
              <a:buFont typeface="Source Sans Pro" panose="020B0503030403020204" pitchFamily="34" charset="0"/>
              <a:buChar char="−"/>
              <a:defRPr sz="110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a:lvl4pPr>
            <a:lvl5pPr marL="920750" indent="-228600">
              <a:lnSpc>
                <a:spcPct val="100000"/>
              </a:lnSpc>
              <a:spcBef>
                <a:spcPts val="0"/>
              </a:spcBef>
              <a:spcAft>
                <a:spcPts val="600"/>
              </a:spcAft>
              <a:buClr>
                <a:srgbClr val="006361"/>
              </a:buClr>
              <a:buFont typeface="Wingdings" panose="05000000000000000000" pitchFamily="2" charset="2"/>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2">
            <a:extLst>
              <a:ext uri="{FF2B5EF4-FFF2-40B4-BE49-F238E27FC236}">
                <a16:creationId xmlns:a16="http://schemas.microsoft.com/office/drawing/2014/main" id="{7AB2C61A-4560-C808-5C4E-2C3C870DC8F5}"/>
              </a:ext>
            </a:extLst>
          </p:cNvPr>
          <p:cNvSpPr>
            <a:spLocks noGrp="1"/>
          </p:cNvSpPr>
          <p:nvPr>
            <p:ph idx="19"/>
          </p:nvPr>
        </p:nvSpPr>
        <p:spPr>
          <a:xfrm>
            <a:off x="227623" y="5262459"/>
            <a:ext cx="11725200" cy="1080000"/>
          </a:xfrm>
          <a:solidFill>
            <a:schemeClr val="accent2">
              <a:lumMod val="20000"/>
              <a:lumOff val="80000"/>
            </a:schemeClr>
          </a:solidFill>
        </p:spPr>
        <p:txBody>
          <a:bodyPr lIns="72000" tIns="72000" rIns="72000" bIns="72000">
            <a:normAutofit/>
          </a:bodyPr>
          <a:lstStyle>
            <a:lvl1pPr marL="0" indent="0">
              <a:lnSpc>
                <a:spcPct val="100000"/>
              </a:lnSpc>
              <a:spcBef>
                <a:spcPts val="0"/>
              </a:spcBef>
              <a:spcAft>
                <a:spcPts val="600"/>
              </a:spcAft>
              <a:buClr>
                <a:schemeClr val="accent1"/>
              </a:buClr>
              <a:buNone/>
              <a:defRPr sz="1300" b="0">
                <a:solidFill>
                  <a:schemeClr val="accent1"/>
                </a:solidFill>
                <a:latin typeface="+mj-lt"/>
              </a:defRPr>
            </a:lvl1pPr>
            <a:lvl2pPr marL="230400" indent="-230400">
              <a:lnSpc>
                <a:spcPct val="100000"/>
              </a:lnSpc>
              <a:spcBef>
                <a:spcPts val="0"/>
              </a:spcBef>
              <a:spcAft>
                <a:spcPts val="600"/>
              </a:spcAft>
              <a:buClr>
                <a:schemeClr val="accent1"/>
              </a:buClr>
              <a:defRPr sz="1100" b="0"/>
            </a:lvl2pPr>
            <a:lvl3pPr marL="460800" indent="-228600">
              <a:lnSpc>
                <a:spcPct val="100000"/>
              </a:lnSpc>
              <a:spcBef>
                <a:spcPts val="0"/>
              </a:spcBef>
              <a:spcAft>
                <a:spcPts val="600"/>
              </a:spcAft>
              <a:buClr>
                <a:srgbClr val="006361"/>
              </a:buClr>
              <a:buFont typeface="Source Sans Pro" panose="020B0503030403020204" pitchFamily="34" charset="0"/>
              <a:buChar char="−"/>
              <a:defRPr sz="1100" b="0"/>
            </a:lvl3pPr>
            <a:lvl4pPr marL="691200" indent="-228600">
              <a:lnSpc>
                <a:spcPct val="100000"/>
              </a:lnSpc>
              <a:spcBef>
                <a:spcPts val="0"/>
              </a:spcBef>
              <a:spcAft>
                <a:spcPts val="600"/>
              </a:spcAft>
              <a:buClr>
                <a:srgbClr val="006361"/>
              </a:buClr>
              <a:buSzPct val="65000"/>
              <a:buFont typeface="Courier New" panose="02070309020205020404" pitchFamily="49" charset="0"/>
              <a:buChar char="o"/>
              <a:defRPr sz="1100" b="0"/>
            </a:lvl4pPr>
            <a:lvl5pPr marL="920750" indent="-228600">
              <a:lnSpc>
                <a:spcPct val="100000"/>
              </a:lnSpc>
              <a:spcBef>
                <a:spcPts val="0"/>
              </a:spcBef>
              <a:spcAft>
                <a:spcPts val="600"/>
              </a:spcAft>
              <a:buClr>
                <a:srgbClr val="006361"/>
              </a:buClr>
              <a:buFont typeface="Wingdings" panose="05000000000000000000" pitchFamily="2" charset="2"/>
              <a:buChar char="§"/>
              <a:defRPr sz="1100" b="0"/>
            </a:lvl5pPr>
          </a:lstStyle>
          <a:p>
            <a:pPr lvl="0"/>
            <a:r>
              <a:rPr lang="en-US"/>
              <a:t>Click to edit Master text styles</a:t>
            </a:r>
          </a:p>
          <a:p>
            <a:pPr lvl="1"/>
            <a:r>
              <a:rPr lang="en-US"/>
              <a:t>Second level</a:t>
            </a:r>
          </a:p>
        </p:txBody>
      </p:sp>
      <p:cxnSp>
        <p:nvCxnSpPr>
          <p:cNvPr id="18" name="Straight Connector 17">
            <a:extLst>
              <a:ext uri="{FF2B5EF4-FFF2-40B4-BE49-F238E27FC236}">
                <a16:creationId xmlns:a16="http://schemas.microsoft.com/office/drawing/2014/main" id="{6A2650E4-C211-BDBE-B95D-795C1160D224}"/>
              </a:ext>
            </a:extLst>
          </p:cNvPr>
          <p:cNvCxnSpPr/>
          <p:nvPr userDrawn="1"/>
        </p:nvCxnSpPr>
        <p:spPr>
          <a:xfrm>
            <a:off x="228600" y="6446374"/>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D4ED9A09-F767-AB5F-81DF-C43F8FFBBD00}"/>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A00BCEE3-053C-4B71-BB10-AF349A029D7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Tree>
    <p:extLst>
      <p:ext uri="{BB962C8B-B14F-4D97-AF65-F5344CB8AC3E}">
        <p14:creationId xmlns:p14="http://schemas.microsoft.com/office/powerpoint/2010/main" val="1590313693"/>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ind Image">
    <p:bg>
      <p:bgPr>
        <a:solidFill>
          <a:schemeClr val="accent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AC77D7D-9C3F-E014-CA52-E042FCF02979}"/>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26" name="Picture 25">
            <a:extLst>
              <a:ext uri="{FF2B5EF4-FFF2-40B4-BE49-F238E27FC236}">
                <a16:creationId xmlns:a16="http://schemas.microsoft.com/office/drawing/2014/main" id="{0D188FE5-E224-65CB-3F6B-29A461C5D6A1}"/>
              </a:ext>
            </a:extLst>
          </p:cNvPr>
          <p:cNvPicPr>
            <a:picLocks/>
          </p:cNvPicPr>
          <p:nvPr userDrawn="1"/>
        </p:nvPicPr>
        <p:blipFill rotWithShape="1">
          <a:blip r:embed="rId2" cstate="screen">
            <a:extLst>
              <a:ext uri="{28A0092B-C50C-407E-A947-70E740481C1C}">
                <a14:useLocalDpi xmlns:a14="http://schemas.microsoft.com/office/drawing/2010/main"/>
              </a:ext>
            </a:extLst>
          </a:blip>
          <a:srcRect t="523"/>
          <a:stretch/>
        </p:blipFill>
        <p:spPr>
          <a:xfrm>
            <a:off x="8290056" y="0"/>
            <a:ext cx="3969099" cy="6840000"/>
          </a:xfrm>
          <a:prstGeom prst="rect">
            <a:avLst/>
          </a:prstGeom>
        </p:spPr>
      </p:pic>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6120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6120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0" name="TextBox 9">
            <a:extLst>
              <a:ext uri="{FF2B5EF4-FFF2-40B4-BE49-F238E27FC236}">
                <a16:creationId xmlns:a16="http://schemas.microsoft.com/office/drawing/2014/main" id="{0CEFB554-4F8A-CAEB-FB04-4ACA566280C8}"/>
              </a:ext>
            </a:extLst>
          </p:cNvPr>
          <p:cNvSpPr txBox="1"/>
          <p:nvPr/>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pic>
        <p:nvPicPr>
          <p:cNvPr id="33" name="Graphic 32">
            <a:extLst>
              <a:ext uri="{FF2B5EF4-FFF2-40B4-BE49-F238E27FC236}">
                <a16:creationId xmlns:a16="http://schemas.microsoft.com/office/drawing/2014/main" id="{A8E3E3C2-43A5-1FA3-A37D-CFA754CC25F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653" y="238846"/>
            <a:ext cx="707538" cy="1511999"/>
          </a:xfrm>
          <a:prstGeom prst="rect">
            <a:avLst/>
          </a:prstGeom>
        </p:spPr>
      </p:pic>
    </p:spTree>
    <p:extLst>
      <p:ext uri="{BB962C8B-B14F-4D97-AF65-F5344CB8AC3E}">
        <p14:creationId xmlns:p14="http://schemas.microsoft.com/office/powerpoint/2010/main" val="150238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Transmission Image">
    <p:bg>
      <p:bgPr>
        <a:solidFill>
          <a:schemeClr val="accent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8FB46DC7-A247-20DA-910A-AC3BA8F7D930}"/>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1D90737-2A54-39E3-1CE4-00D28C6DD6D4}"/>
              </a:ext>
            </a:extLst>
          </p:cNvPr>
          <p:cNvPicPr>
            <a:picLocks/>
          </p:cNvPicPr>
          <p:nvPr/>
        </p:nvPicPr>
        <p:blipFill rotWithShape="1">
          <a:blip r:embed="rId2" cstate="screen">
            <a:extLst>
              <a:ext uri="{28A0092B-C50C-407E-A947-70E740481C1C}">
                <a14:useLocalDpi xmlns:a14="http://schemas.microsoft.com/office/drawing/2010/main"/>
              </a:ext>
            </a:extLst>
          </a:blip>
          <a:srcRect t="523"/>
          <a:stretch/>
        </p:blipFill>
        <p:spPr>
          <a:xfrm flipH="1">
            <a:off x="8290055" y="0"/>
            <a:ext cx="3969099" cy="6840000"/>
          </a:xfrm>
          <a:prstGeom prst="rect">
            <a:avLst/>
          </a:prstGeom>
        </p:spPr>
      </p:pic>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6120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6120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a:extLst>
              <a:ext uri="{FF2B5EF4-FFF2-40B4-BE49-F238E27FC236}">
                <a16:creationId xmlns:a16="http://schemas.microsoft.com/office/drawing/2014/main" id="{296553FA-E2E8-098A-2DD2-75FC08B2CBC2}"/>
              </a:ext>
            </a:extLst>
          </p:cNvPr>
          <p:cNvSpPr txBox="1"/>
          <p:nvPr/>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pic>
        <p:nvPicPr>
          <p:cNvPr id="33" name="Graphic 32">
            <a:extLst>
              <a:ext uri="{FF2B5EF4-FFF2-40B4-BE49-F238E27FC236}">
                <a16:creationId xmlns:a16="http://schemas.microsoft.com/office/drawing/2014/main" id="{9E96A9C8-FE84-8FA6-5E2D-BC88975BB6D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653" y="238846"/>
            <a:ext cx="707538" cy="1511999"/>
          </a:xfrm>
          <a:prstGeom prst="rect">
            <a:avLst/>
          </a:prstGeom>
        </p:spPr>
      </p:pic>
    </p:spTree>
    <p:extLst>
      <p:ext uri="{BB962C8B-B14F-4D97-AF65-F5344CB8AC3E}">
        <p14:creationId xmlns:p14="http://schemas.microsoft.com/office/powerpoint/2010/main" val="2336275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with Solar  Image">
    <p:bg>
      <p:bgPr>
        <a:solidFill>
          <a:schemeClr val="accent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AD194C7C-EC77-5C40-B29C-327CA87C3E1C}"/>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1D90737-2A54-39E3-1CE4-00D28C6DD6D4}"/>
              </a:ext>
            </a:extLst>
          </p:cNvPr>
          <p:cNvPicPr>
            <a:picLocks/>
          </p:cNvPicPr>
          <p:nvPr/>
        </p:nvPicPr>
        <p:blipFill rotWithShape="1">
          <a:blip r:embed="rId2" cstate="screen">
            <a:extLst>
              <a:ext uri="{28A0092B-C50C-407E-A947-70E740481C1C}">
                <a14:useLocalDpi xmlns:a14="http://schemas.microsoft.com/office/drawing/2010/main"/>
              </a:ext>
            </a:extLst>
          </a:blip>
          <a:srcRect t="523"/>
          <a:stretch/>
        </p:blipFill>
        <p:spPr>
          <a:xfrm flipH="1">
            <a:off x="8290055" y="0"/>
            <a:ext cx="3969099" cy="6840000"/>
          </a:xfrm>
          <a:prstGeom prst="rect">
            <a:avLst/>
          </a:prstGeom>
        </p:spPr>
      </p:pic>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6120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6120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pic>
        <p:nvPicPr>
          <p:cNvPr id="33" name="Graphic 32">
            <a:extLst>
              <a:ext uri="{FF2B5EF4-FFF2-40B4-BE49-F238E27FC236}">
                <a16:creationId xmlns:a16="http://schemas.microsoft.com/office/drawing/2014/main" id="{A5A4BA1F-97EE-6AC9-D2CF-7294F9286CB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653" y="238846"/>
            <a:ext cx="707538" cy="1511999"/>
          </a:xfrm>
          <a:prstGeom prst="rect">
            <a:avLst/>
          </a:prstGeom>
        </p:spPr>
      </p:pic>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TextBox 29">
            <a:extLst>
              <a:ext uri="{FF2B5EF4-FFF2-40B4-BE49-F238E27FC236}">
                <a16:creationId xmlns:a16="http://schemas.microsoft.com/office/drawing/2014/main" id="{6FCD9317-51A5-BCF8-A4B5-99A188653CAA}"/>
              </a:ext>
            </a:extLst>
          </p:cNvPr>
          <p:cNvSpPr txBox="1"/>
          <p:nvPr userDrawn="1"/>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spTree>
    <p:extLst>
      <p:ext uri="{BB962C8B-B14F-4D97-AF65-F5344CB8AC3E}">
        <p14:creationId xmlns:p14="http://schemas.microsoft.com/office/powerpoint/2010/main" val="218907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with City  Image">
    <p:bg>
      <p:bgPr>
        <a:solidFill>
          <a:schemeClr val="accent1"/>
        </a:solidFill>
        <a:effectLst/>
      </p:bgPr>
    </p:bg>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1E4C0F35-FA6A-B386-2469-C0005C6F6158}"/>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C1D90737-2A54-39E3-1CE4-00D28C6DD6D4}"/>
              </a:ext>
            </a:extLst>
          </p:cNvPr>
          <p:cNvPicPr>
            <a:picLocks/>
          </p:cNvPicPr>
          <p:nvPr/>
        </p:nvPicPr>
        <p:blipFill rotWithShape="1">
          <a:blip r:embed="rId2" cstate="screen">
            <a:extLst>
              <a:ext uri="{28A0092B-C50C-407E-A947-70E740481C1C}">
                <a14:useLocalDpi xmlns:a14="http://schemas.microsoft.com/office/drawing/2010/main"/>
              </a:ext>
            </a:extLst>
          </a:blip>
          <a:srcRect t="523"/>
          <a:stretch/>
        </p:blipFill>
        <p:spPr>
          <a:xfrm flipH="1">
            <a:off x="8290055" y="0"/>
            <a:ext cx="3969099" cy="6840000"/>
          </a:xfrm>
          <a:prstGeom prst="rect">
            <a:avLst/>
          </a:prstGeom>
        </p:spPr>
      </p:pic>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6120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6120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0" name="TextBox 29">
            <a:extLst>
              <a:ext uri="{FF2B5EF4-FFF2-40B4-BE49-F238E27FC236}">
                <a16:creationId xmlns:a16="http://schemas.microsoft.com/office/drawing/2014/main" id="{01123295-420E-CD48-81F5-8AB1F6A47560}"/>
              </a:ext>
            </a:extLst>
          </p:cNvPr>
          <p:cNvSpPr txBox="1"/>
          <p:nvPr userDrawn="1"/>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pic>
        <p:nvPicPr>
          <p:cNvPr id="33" name="Graphic 32">
            <a:extLst>
              <a:ext uri="{FF2B5EF4-FFF2-40B4-BE49-F238E27FC236}">
                <a16:creationId xmlns:a16="http://schemas.microsoft.com/office/drawing/2014/main" id="{B587E26A-F43F-4F95-470F-DAD90B66037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2653" y="238846"/>
            <a:ext cx="707538" cy="1511999"/>
          </a:xfrm>
          <a:prstGeom prst="rect">
            <a:avLst/>
          </a:prstGeom>
        </p:spPr>
      </p:pic>
    </p:spTree>
    <p:extLst>
      <p:ext uri="{BB962C8B-B14F-4D97-AF65-F5344CB8AC3E}">
        <p14:creationId xmlns:p14="http://schemas.microsoft.com/office/powerpoint/2010/main" val="277161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ith Image Placeholder">
    <p:bg>
      <p:bgPr>
        <a:solidFill>
          <a:schemeClr val="accent1"/>
        </a:solidFill>
        <a:effectLst/>
      </p:bgPr>
    </p:bg>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C1572D1E-7E9F-31AC-1151-2B93EEAC6DEA}"/>
              </a:ext>
            </a:extLst>
          </p:cNvPr>
          <p:cNvCxnSpPr>
            <a:cxnSpLocks/>
          </p:cNvCxnSpPr>
          <p:nvPr userDrawn="1"/>
        </p:nvCxnSpPr>
        <p:spPr>
          <a:xfrm>
            <a:off x="0" y="2342696"/>
            <a:ext cx="12192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sp>
        <p:nvSpPr>
          <p:cNvPr id="32" name="Picture Placeholder 31">
            <a:extLst>
              <a:ext uri="{FF2B5EF4-FFF2-40B4-BE49-F238E27FC236}">
                <a16:creationId xmlns:a16="http://schemas.microsoft.com/office/drawing/2014/main" id="{A548B5C2-20C0-41DC-FBCB-93E22BF9DD88}"/>
              </a:ext>
            </a:extLst>
          </p:cNvPr>
          <p:cNvSpPr>
            <a:spLocks noGrp="1"/>
          </p:cNvSpPr>
          <p:nvPr>
            <p:ph type="pic" sz="quarter" idx="12" hasCustomPrompt="1"/>
          </p:nvPr>
        </p:nvSpPr>
        <p:spPr>
          <a:xfrm>
            <a:off x="8290056" y="0"/>
            <a:ext cx="3970799" cy="6840000"/>
          </a:xfrm>
          <a:custGeom>
            <a:avLst/>
            <a:gdLst>
              <a:gd name="connsiteX0" fmla="*/ 0 w 3970799"/>
              <a:gd name="connsiteY0" fmla="*/ 0 h 6840000"/>
              <a:gd name="connsiteX1" fmla="*/ 3970799 w 3970799"/>
              <a:gd name="connsiteY1" fmla="*/ 0 h 6840000"/>
              <a:gd name="connsiteX2" fmla="*/ 3970799 w 3970799"/>
              <a:gd name="connsiteY2" fmla="*/ 6840000 h 6840000"/>
              <a:gd name="connsiteX3" fmla="*/ 3912485 w 3970799"/>
              <a:gd name="connsiteY3" fmla="*/ 6840000 h 6840000"/>
              <a:gd name="connsiteX4" fmla="*/ 0 w 3970799"/>
              <a:gd name="connsiteY4" fmla="*/ 5510160 h 68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799" h="6840000">
                <a:moveTo>
                  <a:pt x="0" y="0"/>
                </a:moveTo>
                <a:lnTo>
                  <a:pt x="3970799" y="0"/>
                </a:lnTo>
                <a:lnTo>
                  <a:pt x="3970799" y="6840000"/>
                </a:lnTo>
                <a:lnTo>
                  <a:pt x="3912485" y="6840000"/>
                </a:lnTo>
                <a:lnTo>
                  <a:pt x="0" y="5510160"/>
                </a:lnTo>
                <a:close/>
              </a:path>
            </a:pathLst>
          </a:custGeom>
          <a:solidFill>
            <a:schemeClr val="bg1">
              <a:lumMod val="75000"/>
            </a:schemeClr>
          </a:solidFill>
        </p:spPr>
        <p:txBody>
          <a:bodyPr wrap="square" bIns="720000" anchor="ctr" anchorCtr="1">
            <a:noAutofit/>
          </a:bodyPr>
          <a:lstStyle>
            <a:lvl1pPr marL="0" indent="0">
              <a:buFontTx/>
              <a:buNone/>
              <a:defRPr>
                <a:solidFill>
                  <a:schemeClr val="bg1"/>
                </a:solidFill>
              </a:defRPr>
            </a:lvl1pPr>
          </a:lstStyle>
          <a:p>
            <a:r>
              <a:rPr lang="en-AU" dirty="0"/>
              <a:t>Click icon to insert picture</a:t>
            </a:r>
          </a:p>
        </p:txBody>
      </p:sp>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6120000" cy="1260000"/>
          </a:xfrm>
        </p:spPr>
        <p:txBody>
          <a:bodyPr anchor="b">
            <a:normAutofit/>
          </a:bodyPr>
          <a:lstStyle>
            <a:lvl1pPr marL="0" algn="l" defTabSz="1005840" rtl="0" eaLnBrk="0" fontAlgn="base" latinLnBrk="0" hangingPunct="0">
              <a:lnSpc>
                <a:spcPct val="90000"/>
              </a:lnSpc>
              <a:spcBef>
                <a:spcPct val="0"/>
              </a:spcBef>
              <a:spcAft>
                <a:spcPct val="0"/>
              </a:spcAft>
              <a:defRPr lang="en-AU" sz="4800" kern="1200" dirty="0">
                <a:solidFill>
                  <a:schemeClr val="bg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3" name="Subtitle 2">
            <a:extLst>
              <a:ext uri="{FF2B5EF4-FFF2-40B4-BE49-F238E27FC236}">
                <a16:creationId xmlns:a16="http://schemas.microsoft.com/office/drawing/2014/main" id="{49010568-C5CD-ED9E-CDB4-3A364E3A6D56}"/>
              </a:ext>
            </a:extLst>
          </p:cNvPr>
          <p:cNvSpPr>
            <a:spLocks noGrp="1"/>
          </p:cNvSpPr>
          <p:nvPr>
            <p:ph type="subTitle" idx="1"/>
          </p:nvPr>
        </p:nvSpPr>
        <p:spPr>
          <a:xfrm>
            <a:off x="1994400" y="2473771"/>
            <a:ext cx="6120000" cy="540000"/>
          </a:xfrm>
        </p:spPr>
        <p:txBody>
          <a:bodyPr>
            <a:normAutofit/>
          </a:bodyPr>
          <a:lstStyle>
            <a:lvl1pPr marL="0" indent="0" algn="l">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grpSp>
        <p:nvGrpSpPr>
          <p:cNvPr id="16" name="Group 15">
            <a:extLst>
              <a:ext uri="{FF2B5EF4-FFF2-40B4-BE49-F238E27FC236}">
                <a16:creationId xmlns:a16="http://schemas.microsoft.com/office/drawing/2014/main" id="{7F7462F8-4C3A-99B4-BD9F-225C2EAC7928}"/>
              </a:ext>
            </a:extLst>
          </p:cNvPr>
          <p:cNvGrpSpPr/>
          <p:nvPr/>
        </p:nvGrpSpPr>
        <p:grpSpPr>
          <a:xfrm>
            <a:off x="0" y="2692400"/>
            <a:ext cx="12255500" cy="4165600"/>
            <a:chOff x="0" y="2692400"/>
            <a:chExt cx="12255500" cy="4165600"/>
          </a:xfrm>
        </p:grpSpPr>
        <p:sp>
          <p:nvSpPr>
            <p:cNvPr id="15" name="Freeform: Shape 14">
              <a:extLst>
                <a:ext uri="{FF2B5EF4-FFF2-40B4-BE49-F238E27FC236}">
                  <a16:creationId xmlns:a16="http://schemas.microsoft.com/office/drawing/2014/main" id="{8B88B350-CDAA-992C-1712-B33229FEE818}"/>
                </a:ext>
              </a:extLst>
            </p:cNvPr>
            <p:cNvSpPr/>
            <p:nvPr/>
          </p:nvSpPr>
          <p:spPr>
            <a:xfrm>
              <a:off x="0" y="2692400"/>
              <a:ext cx="122555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a:extLst>
              <a:ext uri="{FF2B5EF4-FFF2-40B4-BE49-F238E27FC236}">
                <a16:creationId xmlns:a16="http://schemas.microsoft.com/office/drawing/2014/main" id="{296553FA-E2E8-098A-2DD2-75FC08B2CBC2}"/>
              </a:ext>
            </a:extLst>
          </p:cNvPr>
          <p:cNvSpPr txBox="1"/>
          <p:nvPr/>
        </p:nvSpPr>
        <p:spPr>
          <a:xfrm>
            <a:off x="4291330" y="6331995"/>
            <a:ext cx="3600000" cy="33855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100" dirty="0">
                <a:solidFill>
                  <a:schemeClr val="bg1"/>
                </a:solidFill>
                <a:latin typeface="+mn-lt"/>
              </a:rPr>
              <a:t>Gabel Associates, Inc.</a:t>
            </a:r>
            <a:br>
              <a:rPr lang="en-AU" sz="1100" dirty="0">
                <a:solidFill>
                  <a:schemeClr val="bg1"/>
                </a:solidFill>
                <a:latin typeface="+mn-lt"/>
              </a:rPr>
            </a:br>
            <a:r>
              <a:rPr lang="en-AU" sz="1100" dirty="0">
                <a:solidFill>
                  <a:schemeClr val="bg1"/>
                </a:solidFill>
                <a:latin typeface="+mn-lt"/>
              </a:rPr>
              <a:t>732-296-0770  |  www.gabelassociates.com</a:t>
            </a:r>
          </a:p>
        </p:txBody>
      </p:sp>
      <p:pic>
        <p:nvPicPr>
          <p:cNvPr id="30" name="Graphic 29">
            <a:extLst>
              <a:ext uri="{FF2B5EF4-FFF2-40B4-BE49-F238E27FC236}">
                <a16:creationId xmlns:a16="http://schemas.microsoft.com/office/drawing/2014/main" id="{C82DC435-E7D8-FD8C-1C6D-BC0AECCAEB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53" y="238846"/>
            <a:ext cx="707538" cy="1511999"/>
          </a:xfrm>
          <a:prstGeom prst="rect">
            <a:avLst/>
          </a:prstGeom>
        </p:spPr>
      </p:pic>
    </p:spTree>
    <p:extLst>
      <p:ext uri="{BB962C8B-B14F-4D97-AF65-F5344CB8AC3E}">
        <p14:creationId xmlns:p14="http://schemas.microsoft.com/office/powerpoint/2010/main" val="398499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bout GA">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05BC1AD3-459C-F166-8D70-56D51C07BB5F}"/>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22DF71B1-237A-06CF-4E35-541636C6E140}"/>
              </a:ext>
            </a:extLst>
          </p:cNvPr>
          <p:cNvSpPr>
            <a:spLocks noGrp="1"/>
          </p:cNvSpPr>
          <p:nvPr>
            <p:ph type="ctrTitle" hasCustomPrompt="1"/>
          </p:nvPr>
        </p:nvSpPr>
        <p:spPr>
          <a:xfrm>
            <a:off x="1994400" y="994846"/>
            <a:ext cx="9144000" cy="1260000"/>
          </a:xfrm>
        </p:spPr>
        <p:txBody>
          <a:bodyPr anchor="b">
            <a:normAutofit/>
          </a:bodyPr>
          <a:lstStyle>
            <a:lvl1pPr marL="0" algn="l" defTabSz="1005840" rtl="0" eaLnBrk="0" fontAlgn="base" latinLnBrk="0" hangingPunct="0">
              <a:lnSpc>
                <a:spcPct val="90000"/>
              </a:lnSpc>
              <a:spcBef>
                <a:spcPct val="0"/>
              </a:spcBef>
              <a:spcAft>
                <a:spcPct val="0"/>
              </a:spcAft>
              <a:defRPr lang="en-AU" sz="3600" kern="1200" dirty="0">
                <a:solidFill>
                  <a:schemeClr val="tx1"/>
                </a:solidFill>
                <a:latin typeface="Source Sans Pro SemiBold" panose="020B0603030403020204" pitchFamily="34" charset="0"/>
                <a:ea typeface="+mn-ea"/>
                <a:cs typeface="+mn-cs"/>
              </a:defRPr>
            </a:lvl1pPr>
          </a:lstStyle>
          <a:p>
            <a:r>
              <a:rPr lang="en-US" dirty="0"/>
              <a:t>Click to edit </a:t>
            </a:r>
            <a:br>
              <a:rPr lang="en-US" dirty="0"/>
            </a:br>
            <a:r>
              <a:rPr lang="en-US" dirty="0"/>
              <a:t>Master title style</a:t>
            </a:r>
            <a:endParaRPr lang="en-AU" dirty="0"/>
          </a:p>
        </p:txBody>
      </p:sp>
      <p:sp>
        <p:nvSpPr>
          <p:cNvPr id="5" name="Footer Placeholder 4">
            <a:extLst>
              <a:ext uri="{FF2B5EF4-FFF2-40B4-BE49-F238E27FC236}">
                <a16:creationId xmlns:a16="http://schemas.microsoft.com/office/drawing/2014/main" id="{1E822205-237E-856B-368A-4D557ABD0E2D}"/>
              </a:ext>
            </a:extLst>
          </p:cNvPr>
          <p:cNvSpPr>
            <a:spLocks noGrp="1"/>
          </p:cNvSpPr>
          <p:nvPr>
            <p:ph type="ftr" sz="quarter" idx="11"/>
          </p:nvPr>
        </p:nvSpPr>
        <p:spPr/>
        <p:txBody>
          <a:bodyPr/>
          <a:lstStyle/>
          <a:p>
            <a:r>
              <a:rPr lang="en-AU"/>
              <a:t>Gabel Associates, Inc.</a:t>
            </a:r>
          </a:p>
        </p:txBody>
      </p:sp>
      <p:cxnSp>
        <p:nvCxnSpPr>
          <p:cNvPr id="20" name="Straight Connector 19">
            <a:extLst>
              <a:ext uri="{FF2B5EF4-FFF2-40B4-BE49-F238E27FC236}">
                <a16:creationId xmlns:a16="http://schemas.microsoft.com/office/drawing/2014/main" id="{D3A4E679-6AC8-1A46-6A83-8E3F75B64293}"/>
              </a:ext>
            </a:extLst>
          </p:cNvPr>
          <p:cNvCxnSpPr>
            <a:cxnSpLocks/>
          </p:cNvCxnSpPr>
          <p:nvPr/>
        </p:nvCxnSpPr>
        <p:spPr>
          <a:xfrm>
            <a:off x="-45525" y="2342696"/>
            <a:ext cx="12276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sp>
        <p:nvSpPr>
          <p:cNvPr id="6" name="Text Placeholder 5">
            <a:extLst>
              <a:ext uri="{FF2B5EF4-FFF2-40B4-BE49-F238E27FC236}">
                <a16:creationId xmlns:a16="http://schemas.microsoft.com/office/drawing/2014/main" id="{D7CB4CFC-672C-6E05-9A3D-570692665617}"/>
              </a:ext>
            </a:extLst>
          </p:cNvPr>
          <p:cNvSpPr>
            <a:spLocks noGrp="1"/>
          </p:cNvSpPr>
          <p:nvPr>
            <p:ph type="body" sz="quarter" idx="12"/>
          </p:nvPr>
        </p:nvSpPr>
        <p:spPr>
          <a:xfrm>
            <a:off x="1993899" y="2473325"/>
            <a:ext cx="9144000" cy="3128963"/>
          </a:xfrm>
        </p:spPr>
        <p:txBody>
          <a:bodyPr>
            <a:noAutofit/>
          </a:bodyPr>
          <a:lstStyle>
            <a:lvl1pPr marL="0" indent="0" algn="l">
              <a:lnSpc>
                <a:spcPct val="120000"/>
              </a:lnSpc>
              <a:spcBef>
                <a:spcPts val="0"/>
              </a:spcBef>
              <a:spcAft>
                <a:spcPts val="1200"/>
              </a:spcAft>
              <a:buNone/>
              <a:defRPr/>
            </a:lvl1pPr>
          </a:lstStyle>
          <a:p>
            <a:pPr lvl="0"/>
            <a:r>
              <a:rPr lang="en-US"/>
              <a:t>Click to edit Master text styles</a:t>
            </a:r>
          </a:p>
        </p:txBody>
      </p:sp>
      <p:sp>
        <p:nvSpPr>
          <p:cNvPr id="3" name="Slide Number Placeholder 5">
            <a:extLst>
              <a:ext uri="{FF2B5EF4-FFF2-40B4-BE49-F238E27FC236}">
                <a16:creationId xmlns:a16="http://schemas.microsoft.com/office/drawing/2014/main" id="{A9D8D82C-3573-EF20-C95E-FAF7DE352A47}"/>
              </a:ext>
            </a:extLst>
          </p:cNvPr>
          <p:cNvSpPr>
            <a:spLocks noGrp="1"/>
          </p:cNvSpPr>
          <p:nvPr>
            <p:ph type="sldNum" sz="quarter" idx="13"/>
          </p:nvPr>
        </p:nvSpPr>
        <p:spPr>
          <a:xfrm>
            <a:off x="11232000" y="6541200"/>
            <a:ext cx="720000" cy="180000"/>
          </a:xfrm>
        </p:spPr>
        <p:txBody>
          <a:bodyPr/>
          <a:lstStyle/>
          <a:p>
            <a:fld id="{6E71ECAC-35CF-4C07-845F-7CED6347F884}" type="slidenum">
              <a:rPr lang="en-AU" smtClean="0"/>
              <a:t>‹#›</a:t>
            </a:fld>
            <a:endParaRPr lang="en-AU"/>
          </a:p>
        </p:txBody>
      </p:sp>
      <p:sp>
        <p:nvSpPr>
          <p:cNvPr id="4" name="Freeform: Shape 3">
            <a:extLst>
              <a:ext uri="{FF2B5EF4-FFF2-40B4-BE49-F238E27FC236}">
                <a16:creationId xmlns:a16="http://schemas.microsoft.com/office/drawing/2014/main" id="{FEA1E013-64F6-C343-AB22-C7B010BEC2A9}"/>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A5858A80-352D-CC4F-024C-52166F6DDC3A}"/>
              </a:ext>
            </a:extLst>
          </p:cNvPr>
          <p:cNvCxnSpPr>
            <a:cxnSpLocks/>
          </p:cNvCxnSpPr>
          <p:nvPr/>
        </p:nvCxnSpPr>
        <p:spPr>
          <a:xfrm>
            <a:off x="-45525" y="2342696"/>
            <a:ext cx="12276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sp>
        <p:nvSpPr>
          <p:cNvPr id="9" name="Freeform: Shape 8">
            <a:extLst>
              <a:ext uri="{FF2B5EF4-FFF2-40B4-BE49-F238E27FC236}">
                <a16:creationId xmlns:a16="http://schemas.microsoft.com/office/drawing/2014/main" id="{073F13A9-3136-FF3D-7F01-107362CDB1D1}"/>
              </a:ext>
            </a:extLst>
          </p:cNvPr>
          <p:cNvSpPr/>
          <p:nvPr/>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a:extLst>
              <a:ext uri="{FF2B5EF4-FFF2-40B4-BE49-F238E27FC236}">
                <a16:creationId xmlns:a16="http://schemas.microsoft.com/office/drawing/2014/main" id="{D4E692AD-EE4D-8B36-1CE5-1937EC0B675F}"/>
              </a:ext>
            </a:extLst>
          </p:cNvPr>
          <p:cNvCxnSpPr>
            <a:cxnSpLocks/>
          </p:cNvCxnSpPr>
          <p:nvPr/>
        </p:nvCxnSpPr>
        <p:spPr>
          <a:xfrm>
            <a:off x="-45525" y="2342696"/>
            <a:ext cx="12276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sp>
        <p:nvSpPr>
          <p:cNvPr id="12" name="Freeform: Shape 11">
            <a:extLst>
              <a:ext uri="{FF2B5EF4-FFF2-40B4-BE49-F238E27FC236}">
                <a16:creationId xmlns:a16="http://schemas.microsoft.com/office/drawing/2014/main" id="{1FA1D14E-9AAD-4A4F-8ED6-3C9BD39D2B28}"/>
              </a:ext>
            </a:extLst>
          </p:cNvPr>
          <p:cNvSpPr/>
          <p:nvPr userDrawn="1"/>
        </p:nvSpPr>
        <p:spPr>
          <a:xfrm>
            <a:off x="0" y="2692400"/>
            <a:ext cx="11760200" cy="4165600"/>
          </a:xfrm>
          <a:custGeom>
            <a:avLst/>
            <a:gdLst>
              <a:gd name="connsiteX0" fmla="*/ 0 w 11760200"/>
              <a:gd name="connsiteY0" fmla="*/ 0 h 4165600"/>
              <a:gd name="connsiteX1" fmla="*/ 11760200 w 11760200"/>
              <a:gd name="connsiteY1" fmla="*/ 4165600 h 4165600"/>
              <a:gd name="connsiteX2" fmla="*/ 0 w 11760200"/>
              <a:gd name="connsiteY2" fmla="*/ 4165600 h 4165600"/>
              <a:gd name="connsiteX3" fmla="*/ 0 w 11760200"/>
              <a:gd name="connsiteY3" fmla="*/ 0 h 4165600"/>
            </a:gdLst>
            <a:ahLst/>
            <a:cxnLst>
              <a:cxn ang="0">
                <a:pos x="connsiteX0" y="connsiteY0"/>
              </a:cxn>
              <a:cxn ang="0">
                <a:pos x="connsiteX1" y="connsiteY1"/>
              </a:cxn>
              <a:cxn ang="0">
                <a:pos x="connsiteX2" y="connsiteY2"/>
              </a:cxn>
              <a:cxn ang="0">
                <a:pos x="connsiteX3" y="connsiteY3"/>
              </a:cxn>
            </a:cxnLst>
            <a:rect l="l" t="t" r="r" b="b"/>
            <a:pathLst>
              <a:path w="11760200" h="4165600">
                <a:moveTo>
                  <a:pt x="0" y="0"/>
                </a:moveTo>
                <a:lnTo>
                  <a:pt x="11760200" y="4165600"/>
                </a:lnTo>
                <a:lnTo>
                  <a:pt x="0" y="4165600"/>
                </a:lnTo>
                <a:lnTo>
                  <a:pt x="0" y="0"/>
                </a:lnTo>
                <a:close/>
              </a:path>
            </a:pathLst>
          </a:custGeom>
          <a:solidFill>
            <a:schemeClr val="accent2">
              <a:lumMod val="20000"/>
              <a:lumOff val="8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a:extLst>
              <a:ext uri="{FF2B5EF4-FFF2-40B4-BE49-F238E27FC236}">
                <a16:creationId xmlns:a16="http://schemas.microsoft.com/office/drawing/2014/main" id="{F12D2910-4FF7-6DF2-ADCD-6F62960A6A5B}"/>
              </a:ext>
            </a:extLst>
          </p:cNvPr>
          <p:cNvCxnSpPr>
            <a:cxnSpLocks/>
          </p:cNvCxnSpPr>
          <p:nvPr userDrawn="1"/>
        </p:nvCxnSpPr>
        <p:spPr>
          <a:xfrm>
            <a:off x="-45525" y="2342696"/>
            <a:ext cx="12276000" cy="0"/>
          </a:xfrm>
          <a:prstGeom prst="line">
            <a:avLst/>
          </a:prstGeom>
          <a:ln w="31750">
            <a:solidFill>
              <a:srgbClr val="2C9E9B">
                <a:alpha val="88066"/>
              </a:srgbClr>
            </a:solidFill>
          </a:ln>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8A7EFDF7-FCD2-66ED-CD79-026E40DE0CC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653" y="238584"/>
            <a:ext cx="707538" cy="1512000"/>
          </a:xfrm>
          <a:prstGeom prst="rect">
            <a:avLst/>
          </a:prstGeom>
        </p:spPr>
      </p:pic>
    </p:spTree>
    <p:extLst>
      <p:ext uri="{BB962C8B-B14F-4D97-AF65-F5344CB8AC3E}">
        <p14:creationId xmlns:p14="http://schemas.microsoft.com/office/powerpoint/2010/main" val="1875285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E14B6-2031-F3D2-0C20-F13BFE90E772}"/>
              </a:ext>
            </a:extLst>
          </p:cNvPr>
          <p:cNvSpPr>
            <a:spLocks noGrp="1"/>
          </p:cNvSpPr>
          <p:nvPr>
            <p:ph type="title"/>
          </p:nvPr>
        </p:nvSpPr>
        <p:spPr>
          <a:xfrm>
            <a:off x="228598" y="342000"/>
            <a:ext cx="10906125" cy="468000"/>
          </a:xfrm>
        </p:spPr>
        <p:txBody>
          <a:bodyPr lIns="0" tIns="0" rIns="0" bIns="0" anchor="ctr" anchorCtr="0">
            <a:normAutofit/>
          </a:bodyPr>
          <a:lstStyle>
            <a:lvl1pPr>
              <a:lnSpc>
                <a:spcPts val="3200"/>
              </a:lnSpc>
              <a:defRPr sz="2800">
                <a:solidFill>
                  <a:schemeClr val="tx1"/>
                </a:solidFill>
              </a:defRPr>
            </a:lvl1pPr>
          </a:lstStyle>
          <a:p>
            <a:r>
              <a:rPr lang="en-US"/>
              <a:t>Click to edit Master title style</a:t>
            </a:r>
            <a:endParaRPr lang="en-AU" dirty="0"/>
          </a:p>
        </p:txBody>
      </p:sp>
      <p:sp>
        <p:nvSpPr>
          <p:cNvPr id="5" name="Footer Placeholder 4">
            <a:extLst>
              <a:ext uri="{FF2B5EF4-FFF2-40B4-BE49-F238E27FC236}">
                <a16:creationId xmlns:a16="http://schemas.microsoft.com/office/drawing/2014/main" id="{A489CB2F-74F3-F383-ED74-F6F33F08F792}"/>
              </a:ext>
            </a:extLst>
          </p:cNvPr>
          <p:cNvSpPr>
            <a:spLocks noGrp="1"/>
          </p:cNvSpPr>
          <p:nvPr>
            <p:ph type="ftr" sz="quarter" idx="11"/>
          </p:nvPr>
        </p:nvSpPr>
        <p:spPr>
          <a:xfrm>
            <a:off x="3405600" y="6541200"/>
            <a:ext cx="5400000" cy="180000"/>
          </a:xfrm>
        </p:spPr>
        <p:txBody>
          <a:bodyPr/>
          <a:lstStyle>
            <a:lvl1pPr>
              <a:defRPr sz="900">
                <a:solidFill>
                  <a:schemeClr val="tx1"/>
                </a:solidFill>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EFC42B54-6ECE-2CDD-7538-66283FD58412}"/>
              </a:ext>
            </a:extLst>
          </p:cNvPr>
          <p:cNvSpPr>
            <a:spLocks noGrp="1"/>
          </p:cNvSpPr>
          <p:nvPr>
            <p:ph type="sldNum" sz="quarter" idx="12"/>
          </p:nvPr>
        </p:nvSpPr>
        <p:spPr>
          <a:xfrm>
            <a:off x="11232000" y="6541200"/>
            <a:ext cx="720000" cy="180000"/>
          </a:xfrm>
        </p:spPr>
        <p:txBody>
          <a:bodyPr lIns="0" tIns="0" rIns="0" bIns="36000"/>
          <a:lstStyle>
            <a:lvl1pPr>
              <a:defRPr sz="900">
                <a:solidFill>
                  <a:schemeClr val="tx2"/>
                </a:solidFill>
                <a:latin typeface="Franklin Gothic Demi Cond" panose="020B0706030402020204" pitchFamily="34" charset="0"/>
              </a:defRPr>
            </a:lvl1pPr>
          </a:lstStyle>
          <a:p>
            <a:fld id="{6E71ECAC-35CF-4C07-845F-7CED6347F884}" type="slidenum">
              <a:rPr lang="en-AU" smtClean="0"/>
              <a:pPr/>
              <a:t>‹#›</a:t>
            </a:fld>
            <a:endParaRPr lang="en-AU" dirty="0"/>
          </a:p>
        </p:txBody>
      </p:sp>
      <p:cxnSp>
        <p:nvCxnSpPr>
          <p:cNvPr id="9" name="Straight Connector 8">
            <a:extLst>
              <a:ext uri="{FF2B5EF4-FFF2-40B4-BE49-F238E27FC236}">
                <a16:creationId xmlns:a16="http://schemas.microsoft.com/office/drawing/2014/main" id="{A076B3F3-787F-BAE7-47CF-64C256101EED}"/>
              </a:ext>
            </a:extLst>
          </p:cNvPr>
          <p:cNvCxnSpPr/>
          <p:nvPr/>
        </p:nvCxnSpPr>
        <p:spPr>
          <a:xfrm>
            <a:off x="228600" y="6447600"/>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6FC9C67-61DD-F1A9-8981-55FE37C60FFE}"/>
              </a:ext>
            </a:extLst>
          </p:cNvPr>
          <p:cNvCxnSpPr/>
          <p:nvPr/>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C76475DE-81B3-A278-A724-24B705C6A60C}"/>
              </a:ext>
            </a:extLst>
          </p:cNvPr>
          <p:cNvSpPr>
            <a:spLocks noGrp="1"/>
          </p:cNvSpPr>
          <p:nvPr>
            <p:ph type="body" sz="quarter" idx="13" hasCustomPrompt="1"/>
          </p:nvPr>
        </p:nvSpPr>
        <p:spPr>
          <a:xfrm>
            <a:off x="228598" y="903426"/>
            <a:ext cx="10908000" cy="288000"/>
          </a:xfrm>
        </p:spPr>
        <p:txBody>
          <a:bodyPr lIns="0" tIns="0" rIns="0" bIns="0">
            <a:normAutofit/>
          </a:bodyPr>
          <a:lstStyle>
            <a:lvl1pPr marL="0" indent="0">
              <a:buNone/>
              <a:defRPr sz="1800">
                <a:latin typeface="+mj-lt"/>
              </a:defRPr>
            </a:lvl1pPr>
          </a:lstStyle>
          <a:p>
            <a:pPr lvl="0"/>
            <a:r>
              <a:rPr lang="en-AU" dirty="0"/>
              <a:t>Click to edit Master subtitle style</a:t>
            </a:r>
          </a:p>
        </p:txBody>
      </p:sp>
      <p:cxnSp>
        <p:nvCxnSpPr>
          <p:cNvPr id="4" name="Straight Connector 3">
            <a:extLst>
              <a:ext uri="{FF2B5EF4-FFF2-40B4-BE49-F238E27FC236}">
                <a16:creationId xmlns:a16="http://schemas.microsoft.com/office/drawing/2014/main" id="{0B121679-12FD-E862-A16C-499E4D4A97A3}"/>
              </a:ext>
            </a:extLst>
          </p:cNvPr>
          <p:cNvCxnSpPr/>
          <p:nvPr/>
        </p:nvCxnSpPr>
        <p:spPr>
          <a:xfrm>
            <a:off x="228600" y="6447600"/>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AB13BE6-2ED3-4761-5C8D-ADD1AAA3C879}"/>
              </a:ext>
            </a:extLst>
          </p:cNvPr>
          <p:cNvCxnSpPr/>
          <p:nvPr/>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8625341-1B0C-4026-6FF2-57D388C10F46}"/>
              </a:ext>
            </a:extLst>
          </p:cNvPr>
          <p:cNvCxnSpPr/>
          <p:nvPr/>
        </p:nvCxnSpPr>
        <p:spPr>
          <a:xfrm>
            <a:off x="228600" y="6447600"/>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6714D480-9D56-020A-4A80-E083E15675DB}"/>
              </a:ext>
            </a:extLst>
          </p:cNvPr>
          <p:cNvCxnSpPr/>
          <p:nvPr/>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D6084AA-C80D-D8F2-E4C5-90388EED8A6C}"/>
              </a:ext>
            </a:extLst>
          </p:cNvPr>
          <p:cNvCxnSpPr/>
          <p:nvPr userDrawn="1"/>
        </p:nvCxnSpPr>
        <p:spPr>
          <a:xfrm>
            <a:off x="228600" y="6447600"/>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C54AE309-EFCC-409B-73E0-020EE75D9700}"/>
              </a:ext>
            </a:extLst>
          </p:cNvPr>
          <p:cNvCxnSpPr/>
          <p:nvPr userDrawn="1"/>
        </p:nvCxnSpPr>
        <p:spPr>
          <a:xfrm>
            <a:off x="228600" y="815199"/>
            <a:ext cx="11736000"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7" name="Graphic 16">
            <a:extLst>
              <a:ext uri="{FF2B5EF4-FFF2-40B4-BE49-F238E27FC236}">
                <a16:creationId xmlns:a16="http://schemas.microsoft.com/office/drawing/2014/main" id="{CBB32AAF-D9C6-A7E5-E028-80C18007449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8054"/>
          <a:stretch/>
        </p:blipFill>
        <p:spPr>
          <a:xfrm>
            <a:off x="247218" y="6495782"/>
            <a:ext cx="139245" cy="273600"/>
          </a:xfrm>
          <a:prstGeom prst="rect">
            <a:avLst/>
          </a:prstGeom>
        </p:spPr>
      </p:pic>
    </p:spTree>
    <p:extLst>
      <p:ext uri="{BB962C8B-B14F-4D97-AF65-F5344CB8AC3E}">
        <p14:creationId xmlns:p14="http://schemas.microsoft.com/office/powerpoint/2010/main" val="4185952648"/>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4052B3-E397-035F-D2EC-7A914AE8C283}"/>
              </a:ext>
            </a:extLst>
          </p:cNvPr>
          <p:cNvSpPr>
            <a:spLocks noGrp="1"/>
          </p:cNvSpPr>
          <p:nvPr>
            <p:ph type="title"/>
          </p:nvPr>
        </p:nvSpPr>
        <p:spPr>
          <a:xfrm>
            <a:off x="230400" y="342000"/>
            <a:ext cx="10908000" cy="468000"/>
          </a:xfrm>
          <a:prstGeom prst="rect">
            <a:avLst/>
          </a:prstGeom>
        </p:spPr>
        <p:txBody>
          <a:bodyPr vert="horz" lIns="0" tIns="0" rIns="0" bIns="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74CD3BE3-5AA8-0CCE-8F7D-967F8BC36D0D}"/>
              </a:ext>
            </a:extLst>
          </p:cNvPr>
          <p:cNvSpPr>
            <a:spLocks noGrp="1"/>
          </p:cNvSpPr>
          <p:nvPr>
            <p:ph type="body" idx="1"/>
          </p:nvPr>
        </p:nvSpPr>
        <p:spPr>
          <a:xfrm>
            <a:off x="230400" y="1540800"/>
            <a:ext cx="10908000" cy="4752000"/>
          </a:xfrm>
          <a:prstGeom prst="rect">
            <a:avLst/>
          </a:prstGeom>
        </p:spPr>
        <p:txBody>
          <a:bodyPr vert="horz" lIns="0" tIns="0" rIns="0" bIns="0" rtlCol="0">
            <a:normAutofit/>
          </a:bodyPr>
          <a:lstStyle/>
          <a:p>
            <a:pPr marL="0" lvl="0" indent="0" algn="l" defTabSz="914400" rtl="0" eaLnBrk="1" latinLnBrk="0" hangingPunct="1">
              <a:lnSpc>
                <a:spcPct val="90000"/>
              </a:lnSpc>
              <a:spcBef>
                <a:spcPts val="0"/>
              </a:spcBef>
              <a:spcAft>
                <a:spcPts val="600"/>
              </a:spcAft>
              <a:buClr>
                <a:schemeClr val="accent1"/>
              </a:buClr>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0"/>
              </a:spcBef>
              <a:spcAft>
                <a:spcPts val="600"/>
              </a:spcAft>
              <a:buClr>
                <a:schemeClr val="accent1"/>
              </a:buClr>
              <a:buFont typeface="Arial" panose="020B0604020202020204" pitchFamily="34" charset="0"/>
              <a:buNone/>
            </a:pPr>
            <a:r>
              <a:rPr lang="en-US"/>
              <a:t>Second level</a:t>
            </a:r>
          </a:p>
          <a:p>
            <a:pPr marL="0" lvl="2" indent="0" algn="l" defTabSz="914400" rtl="0" eaLnBrk="1" latinLnBrk="0" hangingPunct="1">
              <a:lnSpc>
                <a:spcPct val="90000"/>
              </a:lnSpc>
              <a:spcBef>
                <a:spcPts val="0"/>
              </a:spcBef>
              <a:spcAft>
                <a:spcPts val="600"/>
              </a:spcAft>
              <a:buClr>
                <a:schemeClr val="accent1"/>
              </a:buClr>
              <a:buFont typeface="Arial" panose="020B0604020202020204" pitchFamily="34" charset="0"/>
              <a:buNone/>
            </a:pPr>
            <a:r>
              <a:rPr lang="en-US"/>
              <a:t>Third level</a:t>
            </a:r>
          </a:p>
          <a:p>
            <a:pPr marL="0" lvl="3" indent="0" algn="l" defTabSz="914400" rtl="0" eaLnBrk="1" latinLnBrk="0" hangingPunct="1">
              <a:lnSpc>
                <a:spcPct val="90000"/>
              </a:lnSpc>
              <a:spcBef>
                <a:spcPts val="0"/>
              </a:spcBef>
              <a:spcAft>
                <a:spcPts val="600"/>
              </a:spcAft>
              <a:buClr>
                <a:schemeClr val="accent1"/>
              </a:buClr>
              <a:buFont typeface="Arial" panose="020B0604020202020204" pitchFamily="34" charset="0"/>
              <a:buNone/>
            </a:pPr>
            <a:r>
              <a:rPr lang="en-US"/>
              <a:t>Fourth level</a:t>
            </a:r>
          </a:p>
          <a:p>
            <a:pPr marL="0" lvl="4" indent="0" algn="l" defTabSz="914400" rtl="0" eaLnBrk="1" latinLnBrk="0" hangingPunct="1">
              <a:lnSpc>
                <a:spcPct val="90000"/>
              </a:lnSpc>
              <a:spcBef>
                <a:spcPts val="0"/>
              </a:spcBef>
              <a:spcAft>
                <a:spcPts val="600"/>
              </a:spcAft>
              <a:buClr>
                <a:schemeClr val="accent1"/>
              </a:buClr>
              <a:buFont typeface="Arial" panose="020B0604020202020204" pitchFamily="34" charset="0"/>
              <a:buNone/>
            </a:pPr>
            <a:r>
              <a:rPr lang="en-US"/>
              <a:t>Fifth level</a:t>
            </a:r>
            <a:endParaRPr lang="en-AU" dirty="0"/>
          </a:p>
        </p:txBody>
      </p:sp>
      <p:sp>
        <p:nvSpPr>
          <p:cNvPr id="5" name="Footer Placeholder 4">
            <a:extLst>
              <a:ext uri="{FF2B5EF4-FFF2-40B4-BE49-F238E27FC236}">
                <a16:creationId xmlns:a16="http://schemas.microsoft.com/office/drawing/2014/main" id="{F1403945-B4C8-24B0-4077-715736ED0BF1}"/>
              </a:ext>
            </a:extLst>
          </p:cNvPr>
          <p:cNvSpPr>
            <a:spLocks noGrp="1"/>
          </p:cNvSpPr>
          <p:nvPr>
            <p:ph type="ftr" sz="quarter" idx="3"/>
          </p:nvPr>
        </p:nvSpPr>
        <p:spPr>
          <a:xfrm>
            <a:off x="3406171" y="6541200"/>
            <a:ext cx="5400000" cy="180000"/>
          </a:xfrm>
          <a:prstGeom prst="rect">
            <a:avLst/>
          </a:prstGeom>
        </p:spPr>
        <p:txBody>
          <a:bodyPr vert="horz" lIns="0" tIns="0" rIns="0" bIns="0" rtlCol="0" anchor="ctr"/>
          <a:lstStyle>
            <a:lvl1pPr algn="ctr">
              <a:defRPr lang="en-AU" sz="900" kern="1200">
                <a:solidFill>
                  <a:schemeClr val="tx1"/>
                </a:solidFill>
                <a:latin typeface="+mn-lt"/>
                <a:ea typeface="+mn-ea"/>
                <a:cs typeface="+mn-cs"/>
              </a:defRPr>
            </a:lvl1pPr>
          </a:lstStyle>
          <a:p>
            <a:r>
              <a:rPr lang="en-AU"/>
              <a:t>Gabel Associates, Inc.</a:t>
            </a:r>
            <a:endParaRPr lang="en-AU" dirty="0"/>
          </a:p>
        </p:txBody>
      </p:sp>
      <p:sp>
        <p:nvSpPr>
          <p:cNvPr id="6" name="Slide Number Placeholder 5">
            <a:extLst>
              <a:ext uri="{FF2B5EF4-FFF2-40B4-BE49-F238E27FC236}">
                <a16:creationId xmlns:a16="http://schemas.microsoft.com/office/drawing/2014/main" id="{A34EAFE2-82B2-9702-72E0-1B70DD5289BA}"/>
              </a:ext>
            </a:extLst>
          </p:cNvPr>
          <p:cNvSpPr>
            <a:spLocks noGrp="1"/>
          </p:cNvSpPr>
          <p:nvPr>
            <p:ph type="sldNum" sz="quarter" idx="4"/>
          </p:nvPr>
        </p:nvSpPr>
        <p:spPr>
          <a:xfrm>
            <a:off x="11232000" y="6541200"/>
            <a:ext cx="720000" cy="180000"/>
          </a:xfrm>
          <a:prstGeom prst="rect">
            <a:avLst/>
          </a:prstGeom>
        </p:spPr>
        <p:txBody>
          <a:bodyPr vert="horz" lIns="0" tIns="0" rIns="0" bIns="0" rtlCol="0" anchor="ctr"/>
          <a:lstStyle>
            <a:lvl1pPr algn="r">
              <a:defRPr lang="en-AU" sz="900" kern="1200" smtClean="0">
                <a:solidFill>
                  <a:schemeClr val="tx2"/>
                </a:solidFill>
                <a:latin typeface="Franklin Gothic Demi Cond" panose="020B0706030402020204" pitchFamily="34" charset="0"/>
                <a:ea typeface="+mn-ea"/>
                <a:cs typeface="+mn-cs"/>
              </a:defRPr>
            </a:lvl1pPr>
          </a:lstStyle>
          <a:p>
            <a:fld id="{6E71ECAC-35CF-4C07-845F-7CED6347F884}" type="slidenum">
              <a:rPr lang="en-AU" smtClean="0"/>
              <a:pPr/>
              <a:t>‹#›</a:t>
            </a:fld>
            <a:endParaRPr lang="en-AU" dirty="0"/>
          </a:p>
        </p:txBody>
      </p:sp>
    </p:spTree>
    <p:extLst>
      <p:ext uri="{BB962C8B-B14F-4D97-AF65-F5344CB8AC3E}">
        <p14:creationId xmlns:p14="http://schemas.microsoft.com/office/powerpoint/2010/main" val="287086450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Lst>
  <p:hf hdr="0" dt="0"/>
  <p:txStyles>
    <p:titleStyle>
      <a:lvl1pPr algn="l" defTabSz="914400" rtl="0" eaLnBrk="1" latinLnBrk="0" hangingPunct="1">
        <a:lnSpc>
          <a:spcPts val="32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lang="en-US" sz="1300" kern="1200" dirty="0">
          <a:solidFill>
            <a:schemeClr val="tx1"/>
          </a:solidFill>
          <a:latin typeface="+mj-lt"/>
          <a:ea typeface="+mn-ea"/>
          <a:cs typeface="+mn-cs"/>
        </a:defRPr>
      </a:lvl1pPr>
      <a:lvl2pPr marL="230188" indent="-228600" algn="l" defTabSz="914400" rtl="0" eaLnBrk="1" latinLnBrk="0" hangingPunct="1">
        <a:lnSpc>
          <a:spcPct val="100000"/>
        </a:lnSpc>
        <a:spcBef>
          <a:spcPts val="500"/>
        </a:spcBef>
        <a:buFont typeface="Arial" panose="020B0604020202020204" pitchFamily="34" charset="0"/>
        <a:buChar char="•"/>
        <a:defRPr lang="en-US" sz="1100" kern="1200" dirty="0">
          <a:solidFill>
            <a:schemeClr val="tx1"/>
          </a:solidFill>
          <a:latin typeface="+mn-lt"/>
          <a:ea typeface="+mn-ea"/>
          <a:cs typeface="+mn-cs"/>
        </a:defRPr>
      </a:lvl2pPr>
      <a:lvl3pPr marL="460375" indent="-228600" algn="l" defTabSz="914400" rtl="0" eaLnBrk="1" latinLnBrk="0" hangingPunct="1">
        <a:lnSpc>
          <a:spcPct val="100000"/>
        </a:lnSpc>
        <a:spcBef>
          <a:spcPts val="500"/>
        </a:spcBef>
        <a:buFont typeface="Arial" panose="020B0604020202020204" pitchFamily="34" charset="0"/>
        <a:buChar char="•"/>
        <a:defRPr lang="en-US" sz="1100" kern="1200" dirty="0">
          <a:solidFill>
            <a:schemeClr val="tx1"/>
          </a:solidFill>
          <a:latin typeface="+mn-lt"/>
          <a:ea typeface="+mn-ea"/>
          <a:cs typeface="+mn-cs"/>
        </a:defRPr>
      </a:lvl3pPr>
      <a:lvl4pPr marL="690563" indent="-228600" algn="l" defTabSz="914400" rtl="0" eaLnBrk="1" latinLnBrk="0" hangingPunct="1">
        <a:lnSpc>
          <a:spcPct val="100000"/>
        </a:lnSpc>
        <a:spcBef>
          <a:spcPts val="500"/>
        </a:spcBef>
        <a:buFont typeface="Arial" panose="020B0604020202020204" pitchFamily="34" charset="0"/>
        <a:buChar char="•"/>
        <a:defRPr lang="en-US" sz="1100" kern="1200" dirty="0">
          <a:solidFill>
            <a:schemeClr val="tx1"/>
          </a:solidFill>
          <a:latin typeface="+mn-lt"/>
          <a:ea typeface="+mn-ea"/>
          <a:cs typeface="+mn-cs"/>
        </a:defRPr>
      </a:lvl4pPr>
      <a:lvl5pPr marL="977900" indent="-285750" algn="l" defTabSz="914400" rtl="0" eaLnBrk="1" latinLnBrk="0" hangingPunct="1">
        <a:lnSpc>
          <a:spcPct val="100000"/>
        </a:lnSpc>
        <a:spcBef>
          <a:spcPts val="500"/>
        </a:spcBef>
        <a:buFont typeface="Arial" panose="020B0604020202020204" pitchFamily="34" charset="0"/>
        <a:buChar char="•"/>
        <a:defRPr lang="en-AU" sz="11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stellation.com/nj-Manchester" TargetMode="External"/><Relationship Id="rId2" Type="http://schemas.openxmlformats.org/officeDocument/2006/relationships/hyperlink" Target="mailto:vst@constellation.com" TargetMode="External"/><Relationship Id="rId1" Type="http://schemas.openxmlformats.org/officeDocument/2006/relationships/slideLayout" Target="../slideLayouts/slideLayout10.xml"/><Relationship Id="rId5" Type="http://schemas.openxmlformats.org/officeDocument/2006/relationships/hyperlink" Target="mailto:gea-program@gabelassociates.com" TargetMode="External"/><Relationship Id="rId4" Type="http://schemas.openxmlformats.org/officeDocument/2006/relationships/hyperlink" Target="http://www.gabelassociates.com/GE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constellation.com/nj-Manchester" TargetMode="External"/><Relationship Id="rId2" Type="http://schemas.openxmlformats.org/officeDocument/2006/relationships/hyperlink" Target="mailto:vst@constellation.com" TargetMode="External"/><Relationship Id="rId1" Type="http://schemas.openxmlformats.org/officeDocument/2006/relationships/slideLayout" Target="../slideLayouts/slideLayout10.xml"/><Relationship Id="rId5" Type="http://schemas.openxmlformats.org/officeDocument/2006/relationships/hyperlink" Target="mailto:gea-program@gabelassociates.com" TargetMode="External"/><Relationship Id="rId4" Type="http://schemas.openxmlformats.org/officeDocument/2006/relationships/hyperlink" Target="http://www.gabelassociates.com/GE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www.constellation.com/nj-Manchester" TargetMode="External"/><Relationship Id="rId2" Type="http://schemas.openxmlformats.org/officeDocument/2006/relationships/hyperlink" Target="mailto:vst@constellation.com"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mailto:mcea-info@gabelassociates.com"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B7E9B-D176-51F0-1C58-C07FEB1B733E}"/>
              </a:ext>
            </a:extLst>
          </p:cNvPr>
          <p:cNvSpPr>
            <a:spLocks noGrp="1"/>
          </p:cNvSpPr>
          <p:nvPr>
            <p:ph type="ctrTitle"/>
          </p:nvPr>
        </p:nvSpPr>
        <p:spPr>
          <a:xfrm>
            <a:off x="1457325" y="519725"/>
            <a:ext cx="9144000" cy="2660191"/>
          </a:xfrm>
        </p:spPr>
        <p:txBody>
          <a:bodyPr>
            <a:normAutofit/>
          </a:bodyPr>
          <a:lstStyle/>
          <a:p>
            <a:pPr algn="ctr"/>
            <a:r>
              <a:rPr lang="en-US" altLang="en-US" sz="4000" dirty="0">
                <a:solidFill>
                  <a:schemeClr val="bg1"/>
                </a:solidFill>
                <a:latin typeface="Source Sans Pro SemiBold" panose="020B0603030403020204" pitchFamily="34" charset="0"/>
              </a:rPr>
              <a:t>Manchester Energy Aggregation Procurement Cooperative (MEAPC) </a:t>
            </a:r>
            <a:br>
              <a:rPr lang="en-US" altLang="en-US" sz="4000" dirty="0">
                <a:solidFill>
                  <a:schemeClr val="bg1"/>
                </a:solidFill>
                <a:latin typeface="Source Sans Pro SemiBold" panose="020B0603030403020204" pitchFamily="34" charset="0"/>
              </a:rPr>
            </a:br>
            <a:br>
              <a:rPr lang="en-US" altLang="en-US" sz="4000" dirty="0">
                <a:solidFill>
                  <a:schemeClr val="bg1"/>
                </a:solidFill>
                <a:latin typeface="Source Sans Pro SemiBold" panose="020B0603030403020204" pitchFamily="34" charset="0"/>
              </a:rPr>
            </a:br>
            <a:r>
              <a:rPr lang="en-US" altLang="en-US" sz="2000" dirty="0">
                <a:solidFill>
                  <a:schemeClr val="bg1"/>
                </a:solidFill>
                <a:latin typeface="Source Sans Pro SemiBold" panose="020B0603030403020204" pitchFamily="34" charset="0"/>
              </a:rPr>
              <a:t>Procuring For Manchester </a:t>
            </a:r>
            <a:r>
              <a:rPr lang="en-US" altLang="en-US" sz="2200" dirty="0">
                <a:solidFill>
                  <a:schemeClr val="bg1"/>
                </a:solidFill>
                <a:latin typeface="Source Sans Pro SemiBold" panose="020B0603030403020204" pitchFamily="34" charset="0"/>
              </a:rPr>
              <a:t>(MCEA) and Plumsted (PCEA)</a:t>
            </a:r>
            <a:br>
              <a:rPr lang="en-US" altLang="en-US" sz="2200" dirty="0">
                <a:solidFill>
                  <a:schemeClr val="bg1"/>
                </a:solidFill>
                <a:latin typeface="Source Sans Pro SemiBold" panose="020B0603030403020204" pitchFamily="34" charset="0"/>
              </a:rPr>
            </a:br>
            <a:endParaRPr lang="en-AU" sz="2200" dirty="0"/>
          </a:p>
        </p:txBody>
      </p:sp>
      <p:sp>
        <p:nvSpPr>
          <p:cNvPr id="3" name="Subtitle 2">
            <a:extLst>
              <a:ext uri="{FF2B5EF4-FFF2-40B4-BE49-F238E27FC236}">
                <a16:creationId xmlns:a16="http://schemas.microsoft.com/office/drawing/2014/main" id="{A9582597-9ED3-3843-6043-268C6CC4FB65}"/>
              </a:ext>
            </a:extLst>
          </p:cNvPr>
          <p:cNvSpPr>
            <a:spLocks noGrp="1"/>
          </p:cNvSpPr>
          <p:nvPr>
            <p:ph type="subTitle" idx="1"/>
          </p:nvPr>
        </p:nvSpPr>
        <p:spPr>
          <a:xfrm>
            <a:off x="1380067" y="3179916"/>
            <a:ext cx="9144000" cy="1337385"/>
          </a:xfrm>
        </p:spPr>
        <p:txBody>
          <a:bodyPr>
            <a:normAutofit/>
          </a:bodyPr>
          <a:lstStyle/>
          <a:p>
            <a:pPr algn="ctr"/>
            <a:endParaRPr lang="en-AU" altLang="en-US" sz="3600" dirty="0">
              <a:solidFill>
                <a:schemeClr val="bg1"/>
              </a:solidFill>
              <a:latin typeface="Source Sans Pro SemiBold" panose="020B0603030403020204" pitchFamily="34" charset="0"/>
            </a:endParaRPr>
          </a:p>
          <a:p>
            <a:pPr algn="ctr"/>
            <a:r>
              <a:rPr lang="en-AU" altLang="en-US" sz="3600" dirty="0">
                <a:solidFill>
                  <a:schemeClr val="bg1"/>
                </a:solidFill>
                <a:latin typeface="Source Sans Pro SemiBold" panose="020B0603030403020204" pitchFamily="34" charset="0"/>
              </a:rPr>
              <a:t>Program Overview</a:t>
            </a:r>
          </a:p>
        </p:txBody>
      </p:sp>
      <p:sp>
        <p:nvSpPr>
          <p:cNvPr id="4" name="Text Box 17">
            <a:extLst>
              <a:ext uri="{FF2B5EF4-FFF2-40B4-BE49-F238E27FC236}">
                <a16:creationId xmlns:a16="http://schemas.microsoft.com/office/drawing/2014/main" id="{8A20B73D-17AF-2CE7-F41E-0CBE36F90F86}"/>
              </a:ext>
            </a:extLst>
          </p:cNvPr>
          <p:cNvSpPr txBox="1">
            <a:spLocks noChangeArrowheads="1"/>
          </p:cNvSpPr>
          <p:nvPr/>
        </p:nvSpPr>
        <p:spPr bwMode="auto">
          <a:xfrm>
            <a:off x="188509" y="4808427"/>
            <a:ext cx="5484158" cy="635252"/>
          </a:xfrm>
          <a:prstGeom prst="rect">
            <a:avLst/>
          </a:prstGeom>
          <a:noFill/>
          <a:ln>
            <a:noFill/>
          </a:ln>
          <a:effectLst/>
          <a:extLst>
            <a:ext uri="{909E8E84-426E-40DD-AFC4-6F175D3DCCD1}">
              <a14:hiddenFill xmlns:a14="http://schemas.microsoft.com/office/drawing/2010/main">
                <a:solidFill>
                  <a:srgbClr val="006361"/>
                </a:solidFill>
              </a14:hiddenFill>
            </a:ext>
            <a:ext uri="{91240B29-F687-4F45-9708-019B960494DF}">
              <a14:hiddenLine xmlns:a14="http://schemas.microsoft.com/office/drawing/2010/main" w="25400" algn="ctr">
                <a:solidFill>
                  <a:srgbClr val="272729"/>
                </a:solidFill>
                <a:miter lim="800000"/>
                <a:headEnd/>
                <a:tailEnd/>
              </a14:hiddenLine>
            </a:ext>
            <a:ext uri="{AF507438-7753-43E0-B8FC-AC1667EBCBE1}">
              <a14:hiddenEffects xmlns:a14="http://schemas.microsoft.com/office/drawing/2010/main">
                <a:effectLst>
                  <a:outerShdw dist="35921" dir="2700000" algn="ctr" rotWithShape="0">
                    <a:srgbClr val="272729"/>
                  </a:outerShdw>
                </a:effectLst>
              </a14:hiddenEffects>
            </a:ext>
          </a:extLst>
        </p:spPr>
        <p:txBody>
          <a:bodyPr vert="horz" wrap="square" lIns="40234" tIns="40234" rIns="40234" bIns="40234" numCol="1" anchor="t" anchorCtr="0" compatLnSpc="1">
            <a:prstTxWarp prst="textNoShape">
              <a:avLst/>
            </a:prstTxWarp>
            <a:spAutoFit/>
          </a:bodyPr>
          <a:lstStyle/>
          <a:p>
            <a:pPr defTabSz="1005840" eaLnBrk="0" fontAlgn="base" hangingPunct="0">
              <a:spcBef>
                <a:spcPct val="0"/>
              </a:spcBef>
            </a:pPr>
            <a:r>
              <a:rPr lang="en-AU" altLang="en-US" dirty="0">
                <a:solidFill>
                  <a:srgbClr val="FFFFFF"/>
                </a:solidFill>
                <a:latin typeface="Source Sans Pro" panose="020B0503030403020204" pitchFamily="34" charset="0"/>
              </a:rPr>
              <a:t>PREPARED FOR: Manchester and Plumsted Townships</a:t>
            </a:r>
          </a:p>
          <a:p>
            <a:pPr defTabSz="1005840" eaLnBrk="0" fontAlgn="base" hangingPunct="0">
              <a:spcBef>
                <a:spcPct val="0"/>
              </a:spcBef>
              <a:spcAft>
                <a:spcPts val="1200"/>
              </a:spcAft>
            </a:pPr>
            <a:r>
              <a:rPr lang="en-AU" altLang="en-US" dirty="0">
                <a:solidFill>
                  <a:srgbClr val="FFFFFF"/>
                </a:solidFill>
                <a:latin typeface="Source Sans Pro" panose="020B0503030403020204" pitchFamily="34" charset="0"/>
              </a:rPr>
              <a:t>DATE: 09/30/25</a:t>
            </a:r>
            <a:endParaRPr lang="en-US" altLang="en-US" dirty="0">
              <a:solidFill>
                <a:srgbClr val="272729"/>
              </a:solidFill>
              <a:latin typeface="Arial" panose="020B0604020202020204" pitchFamily="34" charset="0"/>
            </a:endParaRPr>
          </a:p>
        </p:txBody>
      </p:sp>
    </p:spTree>
    <p:extLst>
      <p:ext uri="{BB962C8B-B14F-4D97-AF65-F5344CB8AC3E}">
        <p14:creationId xmlns:p14="http://schemas.microsoft.com/office/powerpoint/2010/main" val="4013304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02015-F656-141A-6A75-FFE8478BD19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D835DF2-3401-55BD-2B8F-73A037BFA85A}"/>
              </a:ext>
            </a:extLst>
          </p:cNvPr>
          <p:cNvSpPr>
            <a:spLocks noGrp="1"/>
          </p:cNvSpPr>
          <p:nvPr>
            <p:ph type="title"/>
          </p:nvPr>
        </p:nvSpPr>
        <p:spPr/>
        <p:txBody>
          <a:bodyPr>
            <a:normAutofit/>
          </a:bodyPr>
          <a:lstStyle/>
          <a:p>
            <a:pPr algn="ctr"/>
            <a:r>
              <a:rPr lang="en-US" sz="3600" dirty="0"/>
              <a:t>Overview of MEAPC: If You Decide to Opt-Out</a:t>
            </a:r>
            <a:endParaRPr lang="en-AU" sz="3600" dirty="0"/>
          </a:p>
        </p:txBody>
      </p:sp>
      <p:sp>
        <p:nvSpPr>
          <p:cNvPr id="7" name="Content Placeholder 6">
            <a:extLst>
              <a:ext uri="{FF2B5EF4-FFF2-40B4-BE49-F238E27FC236}">
                <a16:creationId xmlns:a16="http://schemas.microsoft.com/office/drawing/2014/main" id="{47E3B702-9515-11F8-BAE5-809F58CD2948}"/>
              </a:ext>
            </a:extLst>
          </p:cNvPr>
          <p:cNvSpPr>
            <a:spLocks noGrp="1"/>
          </p:cNvSpPr>
          <p:nvPr>
            <p:ph idx="1"/>
          </p:nvPr>
        </p:nvSpPr>
        <p:spPr>
          <a:xfrm>
            <a:off x="324000" y="1184164"/>
            <a:ext cx="10908000" cy="4775422"/>
          </a:xfrm>
        </p:spPr>
        <p:txBody>
          <a:bodyPr>
            <a:normAutofit lnSpcReduction="10000"/>
          </a:bodyPr>
          <a:lstStyle/>
          <a:p>
            <a:pPr marL="342900" indent="-342900" algn="just">
              <a:buFont typeface="Arial" panose="020B0604020202020204" pitchFamily="34" charset="0"/>
              <a:buChar char="•"/>
            </a:pPr>
            <a:r>
              <a:rPr lang="en-US" sz="2000" dirty="0">
                <a:latin typeface="+mn-lt"/>
              </a:rPr>
              <a:t>All residents included in the initial eligibility list have the option to ‘Opt-Out’ of the program.  “Opt-out” is fast and easy.  </a:t>
            </a:r>
          </a:p>
          <a:p>
            <a:pPr marL="573300" lvl="1" indent="-342900" algn="just"/>
            <a:r>
              <a:rPr lang="en-US" sz="2000" dirty="0"/>
              <a:t>Sign and return “opt-out” card in the mail</a:t>
            </a:r>
          </a:p>
          <a:p>
            <a:pPr marL="573300" lvl="1" indent="-342900" algn="just"/>
            <a:r>
              <a:rPr lang="en-US" sz="2000" dirty="0"/>
              <a:t>Call Constellation toll-free program phone number: 1-844-551-8582 </a:t>
            </a:r>
          </a:p>
          <a:p>
            <a:pPr marL="573300" lvl="1" indent="-342900" algn="just"/>
            <a:r>
              <a:rPr lang="en-US" sz="2000" dirty="0"/>
              <a:t>E-mail Constellation MEAPC email address: </a:t>
            </a:r>
            <a:r>
              <a:rPr lang="en-US" sz="2000" dirty="0">
                <a:solidFill>
                  <a:srgbClr val="0070C0"/>
                </a:solidFill>
                <a:hlinkClick r:id="rId2">
                  <a:extLst>
                    <a:ext uri="{A12FA001-AC4F-418D-AE19-62706E023703}">
                      <ahyp:hlinkClr xmlns:ahyp="http://schemas.microsoft.com/office/drawing/2018/hyperlinkcolor" val="tx"/>
                    </a:ext>
                  </a:extLst>
                </a:hlinkClick>
              </a:rPr>
              <a:t>vst@constellation.com</a:t>
            </a:r>
            <a:r>
              <a:rPr lang="en-US" sz="2000" dirty="0">
                <a:solidFill>
                  <a:srgbClr val="0070C0"/>
                </a:solidFill>
              </a:rPr>
              <a:t>  </a:t>
            </a:r>
          </a:p>
          <a:p>
            <a:pPr marL="573300" lvl="1" indent="-342900" algn="just"/>
            <a:r>
              <a:rPr lang="en-US" sz="2000" dirty="0"/>
              <a:t>Visit Constellation’s website: : </a:t>
            </a:r>
            <a:r>
              <a:rPr lang="en-US" sz="2000" dirty="0">
                <a:solidFill>
                  <a:srgbClr val="0070C0"/>
                </a:solidFill>
                <a:hlinkClick r:id="rId3">
                  <a:extLst>
                    <a:ext uri="{A12FA001-AC4F-418D-AE19-62706E023703}">
                      <ahyp:hlinkClr xmlns:ahyp="http://schemas.microsoft.com/office/drawing/2018/hyperlinkcolor" val="tx"/>
                    </a:ext>
                  </a:extLst>
                </a:hlinkClick>
              </a:rPr>
              <a:t>https://www.constellation.com/nj-Manchester</a:t>
            </a:r>
            <a:r>
              <a:rPr lang="en-US" sz="2000" dirty="0">
                <a:solidFill>
                  <a:srgbClr val="0070C0"/>
                </a:solidFill>
              </a:rPr>
              <a:t> </a:t>
            </a:r>
          </a:p>
          <a:p>
            <a:pPr marL="573300" lvl="1" indent="-342900" algn="just"/>
            <a:r>
              <a:rPr lang="en-US" sz="2000" dirty="0"/>
              <a:t>Visit Gabel’s website: </a:t>
            </a:r>
            <a:r>
              <a:rPr lang="en-US" sz="2000" dirty="0">
                <a:solidFill>
                  <a:srgbClr val="0070C0"/>
                </a:solidFill>
                <a:hlinkClick r:id="rId4">
                  <a:extLst>
                    <a:ext uri="{A12FA001-AC4F-418D-AE19-62706E023703}">
                      <ahyp:hlinkClr xmlns:ahyp="http://schemas.microsoft.com/office/drawing/2018/hyperlinkcolor" val="tx"/>
                    </a:ext>
                  </a:extLst>
                </a:hlinkClick>
              </a:rPr>
              <a:t>http://www.gabelassociates.com/GEA</a:t>
            </a:r>
            <a:r>
              <a:rPr lang="en-US" sz="2000" dirty="0">
                <a:solidFill>
                  <a:srgbClr val="0070C0"/>
                </a:solidFill>
              </a:rPr>
              <a:t>  </a:t>
            </a:r>
            <a:r>
              <a:rPr lang="en-US" sz="2000" dirty="0"/>
              <a:t>(case sensitive)  </a:t>
            </a:r>
          </a:p>
          <a:p>
            <a:pPr marL="573300" lvl="1" indent="-342900" algn="just"/>
            <a:r>
              <a:rPr lang="en-US" sz="2000" dirty="0"/>
              <a:t>Email Gabel’s helpdesk: </a:t>
            </a:r>
            <a:r>
              <a:rPr lang="en-US" sz="2000" u="sng" dirty="0">
                <a:solidFill>
                  <a:srgbClr val="0070C0"/>
                </a:solidFill>
                <a:hlinkClick r:id="rId5">
                  <a:extLst>
                    <a:ext uri="{A12FA001-AC4F-418D-AE19-62706E023703}">
                      <ahyp:hlinkClr xmlns:ahyp="http://schemas.microsoft.com/office/drawing/2018/hyperlinkcolor" val="tx"/>
                    </a:ext>
                  </a:extLst>
                </a:hlinkClick>
              </a:rPr>
              <a:t>gea-program@gabelassociates.com</a:t>
            </a:r>
            <a:endParaRPr lang="en-US" sz="2000" u="sng" dirty="0">
              <a:solidFill>
                <a:srgbClr val="0070C0"/>
              </a:solidFill>
            </a:endParaRPr>
          </a:p>
          <a:p>
            <a:pPr marL="573300" lvl="1" indent="-342900" algn="just"/>
            <a:r>
              <a:rPr lang="en-US" sz="2000" dirty="0"/>
              <a:t>Call Gabel’s toll-free number: 1-855-365-0770</a:t>
            </a:r>
          </a:p>
          <a:p>
            <a:pPr marL="692150" lvl="4" indent="0" algn="just">
              <a:buNone/>
            </a:pPr>
            <a:endParaRPr lang="en-US" sz="1400" u="sng" dirty="0"/>
          </a:p>
          <a:p>
            <a:pPr lvl="1" algn="just"/>
            <a:r>
              <a:rPr lang="en-US" sz="2000" dirty="0"/>
              <a:t>The initial opt-out period concludes on October 10, 2025. Residents that opt-out by October 10</a:t>
            </a:r>
            <a:r>
              <a:rPr lang="en-US" sz="2000" baseline="30000" dirty="0"/>
              <a:t>th</a:t>
            </a:r>
            <a:r>
              <a:rPr lang="en-US" sz="2000" dirty="0"/>
              <a:t> will not be enrolled in the program. </a:t>
            </a:r>
          </a:p>
          <a:p>
            <a:pPr lvl="1" algn="just"/>
            <a:r>
              <a:rPr lang="en-US" sz="2000" dirty="0">
                <a:latin typeface="+mn-lt"/>
              </a:rPr>
              <a:t>After October 10th 2025, Constellation will begin enrolling residents for service beginning with your November 2025 meter read date. This will be reflected on the JCP&amp;L bill you receive in December.</a:t>
            </a:r>
          </a:p>
          <a:p>
            <a:pPr lvl="1" algn="just"/>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61982EDB-509F-3E4C-7870-70202EE038BC}"/>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78F73BCF-EA45-9CF3-3100-D9E3324219F1}"/>
              </a:ext>
            </a:extLst>
          </p:cNvPr>
          <p:cNvSpPr>
            <a:spLocks noGrp="1"/>
          </p:cNvSpPr>
          <p:nvPr>
            <p:ph type="sldNum" sz="quarter" idx="12"/>
          </p:nvPr>
        </p:nvSpPr>
        <p:spPr/>
        <p:txBody>
          <a:bodyPr/>
          <a:lstStyle/>
          <a:p>
            <a:fld id="{6E71ECAC-35CF-4C07-845F-7CED6347F884}" type="slidenum">
              <a:rPr lang="en-AU" smtClean="0"/>
              <a:pPr/>
              <a:t>10</a:t>
            </a:fld>
            <a:endParaRPr lang="en-AU" dirty="0"/>
          </a:p>
        </p:txBody>
      </p:sp>
    </p:spTree>
    <p:extLst>
      <p:ext uri="{BB962C8B-B14F-4D97-AF65-F5344CB8AC3E}">
        <p14:creationId xmlns:p14="http://schemas.microsoft.com/office/powerpoint/2010/main" val="4060632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63828-49FA-C272-84CD-0226714CA10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FD5B1C1-5F09-9081-2A29-3E0C5DFA5095}"/>
              </a:ext>
            </a:extLst>
          </p:cNvPr>
          <p:cNvSpPr>
            <a:spLocks noGrp="1"/>
          </p:cNvSpPr>
          <p:nvPr>
            <p:ph type="title"/>
          </p:nvPr>
        </p:nvSpPr>
        <p:spPr>
          <a:xfrm>
            <a:off x="324000" y="622189"/>
            <a:ext cx="10906125" cy="810000"/>
          </a:xfrm>
        </p:spPr>
        <p:txBody>
          <a:bodyPr>
            <a:noAutofit/>
          </a:bodyPr>
          <a:lstStyle/>
          <a:p>
            <a:pPr algn="ctr"/>
            <a:r>
              <a:rPr lang="en-US" sz="3600" dirty="0"/>
              <a:t>Overview of MEAPC: </a:t>
            </a:r>
            <a:br>
              <a:rPr lang="en-US" sz="3600" dirty="0"/>
            </a:br>
            <a:br>
              <a:rPr lang="en-US" sz="3600" dirty="0"/>
            </a:br>
            <a:r>
              <a:rPr lang="en-US" sz="3600" dirty="0"/>
              <a:t>What Happens After the Initial 30-Day Opt-Out Period?</a:t>
            </a:r>
            <a:endParaRPr lang="en-AU" sz="3600" dirty="0"/>
          </a:p>
        </p:txBody>
      </p:sp>
      <p:sp>
        <p:nvSpPr>
          <p:cNvPr id="7" name="Content Placeholder 6">
            <a:extLst>
              <a:ext uri="{FF2B5EF4-FFF2-40B4-BE49-F238E27FC236}">
                <a16:creationId xmlns:a16="http://schemas.microsoft.com/office/drawing/2014/main" id="{A663BC30-D68F-A898-58E2-79DF7F4C158F}"/>
              </a:ext>
            </a:extLst>
          </p:cNvPr>
          <p:cNvSpPr>
            <a:spLocks noGrp="1"/>
          </p:cNvSpPr>
          <p:nvPr>
            <p:ph idx="1"/>
          </p:nvPr>
        </p:nvSpPr>
        <p:spPr>
          <a:xfrm>
            <a:off x="324000" y="2138901"/>
            <a:ext cx="10908000" cy="4096910"/>
          </a:xfrm>
        </p:spPr>
        <p:txBody>
          <a:bodyPr>
            <a:normAutofit/>
          </a:bodyPr>
          <a:lstStyle/>
          <a:p>
            <a:pPr marL="342900" indent="-342900" algn="just">
              <a:buFont typeface="Arial" panose="020B0604020202020204" pitchFamily="34" charset="0"/>
              <a:buChar char="•"/>
            </a:pPr>
            <a:r>
              <a:rPr lang="en-US" sz="2000" dirty="0">
                <a:latin typeface="+mn-lt"/>
              </a:rPr>
              <a:t>If you do not opt-out by October 10th and your account is enrolled by Constellation, for the November 2025 meter read date, you will receive a separate notice from JCP&amp;L in mid-October informing you that the supplier has enrolled your account.  No further action is required if you wish to participate.</a:t>
            </a:r>
          </a:p>
          <a:p>
            <a:pPr marL="342900" indent="-342900" algn="just">
              <a:buFont typeface="Arial" panose="020B0604020202020204" pitchFamily="34" charset="0"/>
              <a:buChar char="•"/>
            </a:pPr>
            <a:r>
              <a:rPr lang="en-US" sz="2000" dirty="0">
                <a:latin typeface="+mn-lt"/>
              </a:rPr>
              <a:t>Even after the initial enrollment, if residents change their mind they may opt-out at </a:t>
            </a:r>
            <a:r>
              <a:rPr lang="en-US" sz="2000" u="sng" dirty="0">
                <a:latin typeface="+mn-lt"/>
              </a:rPr>
              <a:t>ANY</a:t>
            </a:r>
            <a:r>
              <a:rPr lang="en-US" sz="2000" dirty="0">
                <a:latin typeface="+mn-lt"/>
              </a:rPr>
              <a:t> time during the contract without penalty or termination fee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05954CD6-49E2-5A0D-D8A0-74B4303AAFF2}"/>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E597C7F3-109D-B840-88C0-431E18922616}"/>
              </a:ext>
            </a:extLst>
          </p:cNvPr>
          <p:cNvSpPr>
            <a:spLocks noGrp="1"/>
          </p:cNvSpPr>
          <p:nvPr>
            <p:ph type="sldNum" sz="quarter" idx="12"/>
          </p:nvPr>
        </p:nvSpPr>
        <p:spPr/>
        <p:txBody>
          <a:bodyPr/>
          <a:lstStyle/>
          <a:p>
            <a:fld id="{6E71ECAC-35CF-4C07-845F-7CED6347F884}" type="slidenum">
              <a:rPr lang="en-AU" smtClean="0"/>
              <a:pPr/>
              <a:t>11</a:t>
            </a:fld>
            <a:endParaRPr lang="en-AU" dirty="0"/>
          </a:p>
        </p:txBody>
      </p:sp>
    </p:spTree>
    <p:extLst>
      <p:ext uri="{BB962C8B-B14F-4D97-AF65-F5344CB8AC3E}">
        <p14:creationId xmlns:p14="http://schemas.microsoft.com/office/powerpoint/2010/main" val="2721394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DCC9E-8668-A040-6804-A8F8C74562E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32B1292-815B-8533-BA95-A62D1E5E8578}"/>
              </a:ext>
            </a:extLst>
          </p:cNvPr>
          <p:cNvSpPr>
            <a:spLocks noGrp="1"/>
          </p:cNvSpPr>
          <p:nvPr>
            <p:ph type="title"/>
          </p:nvPr>
        </p:nvSpPr>
        <p:spPr>
          <a:xfrm>
            <a:off x="0" y="492981"/>
            <a:ext cx="12085983" cy="810000"/>
          </a:xfrm>
        </p:spPr>
        <p:txBody>
          <a:bodyPr>
            <a:noAutofit/>
          </a:bodyPr>
          <a:lstStyle/>
          <a:p>
            <a:pPr algn="ctr"/>
            <a:r>
              <a:rPr lang="en-US" sz="3600" dirty="0"/>
              <a:t>Overview of MEAPC: </a:t>
            </a:r>
            <a:br>
              <a:rPr lang="en-US" sz="3600" dirty="0"/>
            </a:br>
            <a:br>
              <a:rPr lang="en-US" sz="3600" dirty="0"/>
            </a:br>
            <a:r>
              <a:rPr lang="en-US" sz="3600" dirty="0"/>
              <a:t>Residents Removed from the Initial Pool of Eligible Customers</a:t>
            </a:r>
            <a:endParaRPr lang="en-AU" sz="3600" dirty="0"/>
          </a:p>
        </p:txBody>
      </p:sp>
      <p:sp>
        <p:nvSpPr>
          <p:cNvPr id="7" name="Content Placeholder 6">
            <a:extLst>
              <a:ext uri="{FF2B5EF4-FFF2-40B4-BE49-F238E27FC236}">
                <a16:creationId xmlns:a16="http://schemas.microsoft.com/office/drawing/2014/main" id="{71C72B2B-EBBF-3C4C-99D3-44CE9B13E165}"/>
              </a:ext>
            </a:extLst>
          </p:cNvPr>
          <p:cNvSpPr>
            <a:spLocks noGrp="1"/>
          </p:cNvSpPr>
          <p:nvPr>
            <p:ph idx="1"/>
          </p:nvPr>
        </p:nvSpPr>
        <p:spPr>
          <a:xfrm>
            <a:off x="240000" y="1766298"/>
            <a:ext cx="11106001" cy="4775422"/>
          </a:xfrm>
        </p:spPr>
        <p:txBody>
          <a:bodyPr>
            <a:normAutofit/>
          </a:bodyPr>
          <a:lstStyle/>
          <a:p>
            <a:pPr marL="342900" indent="-342900" algn="just">
              <a:buFont typeface="Arial" panose="020B0604020202020204" pitchFamily="34" charset="0"/>
              <a:buChar char="•"/>
            </a:pPr>
            <a:r>
              <a:rPr lang="en-US" sz="2000" dirty="0">
                <a:latin typeface="+mn-lt"/>
              </a:rPr>
              <a:t>Residents with existing third-party supply contract, time of use meters, or existing installed solar system were excluded from the initial eligibility pool and did not receive the mailing.</a:t>
            </a:r>
          </a:p>
          <a:p>
            <a:pPr marL="342900" indent="-342900" algn="just">
              <a:buFont typeface="Arial" panose="020B0604020202020204" pitchFamily="34" charset="0"/>
              <a:buChar char="•"/>
            </a:pPr>
            <a:r>
              <a:rPr lang="en-US" sz="2000" dirty="0">
                <a:latin typeface="+mn-lt"/>
              </a:rPr>
              <a:t>These residents may still participate in the program, by deciding to ‘opt-in’ to MCEA or PCEA, however:  </a:t>
            </a:r>
          </a:p>
          <a:p>
            <a:pPr marL="573300" lvl="1" indent="-342900" algn="just"/>
            <a:r>
              <a:rPr lang="en-US" sz="2000" dirty="0">
                <a:latin typeface="+mn-lt"/>
              </a:rPr>
              <a:t>Customers with their own third-party supply contract are urged to first:</a:t>
            </a:r>
          </a:p>
          <a:p>
            <a:pPr marL="803700" lvl="2" indent="-342900" algn="just"/>
            <a:r>
              <a:rPr lang="en-US" sz="2000" dirty="0">
                <a:latin typeface="+mn-lt"/>
              </a:rPr>
              <a:t>Compare prices per kWh</a:t>
            </a:r>
          </a:p>
          <a:p>
            <a:pPr marL="803700" lvl="2" indent="-342900" algn="just"/>
            <a:r>
              <a:rPr lang="en-US" sz="2000" dirty="0">
                <a:latin typeface="+mn-lt"/>
              </a:rPr>
              <a:t>Carefully read your existing contract language to check for early termination fees (unlike the MCEA and PCEA programs which prohibits termination fees, some third-party supply contracts include provisions for early termination penalties).</a:t>
            </a:r>
          </a:p>
          <a:p>
            <a:pPr marL="573300" lvl="1" indent="-342900" algn="just"/>
            <a:r>
              <a:rPr lang="en-US" sz="2000" dirty="0">
                <a:latin typeface="+mn-lt"/>
              </a:rPr>
              <a:t>Customers with solar panels urged to first review their JCP&amp;L bills and/or discuss with their solar vendor whether their solar system does or will rely upon net-metering and banking of monthly ‘over-production.’ If so, you are likely better off remaining on JCP&amp;L supply rather than participating in the MCEA or PCEA programs or having any other third-party supply contract. </a:t>
            </a:r>
          </a:p>
          <a:p>
            <a:pPr marL="285750" indent="-285750">
              <a:buFont typeface="Arial" panose="020B0604020202020204" pitchFamily="34" charset="0"/>
              <a:buChar char="•"/>
            </a:pPr>
            <a:endParaRPr lang="en-US" sz="20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73953DB6-8E16-BC55-E37A-D76270E2EB33}"/>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6BFFCDCA-3F11-6A6B-D55B-3D97A71EAE46}"/>
              </a:ext>
            </a:extLst>
          </p:cNvPr>
          <p:cNvSpPr>
            <a:spLocks noGrp="1"/>
          </p:cNvSpPr>
          <p:nvPr>
            <p:ph type="sldNum" sz="quarter" idx="12"/>
          </p:nvPr>
        </p:nvSpPr>
        <p:spPr/>
        <p:txBody>
          <a:bodyPr/>
          <a:lstStyle/>
          <a:p>
            <a:fld id="{6E71ECAC-35CF-4C07-845F-7CED6347F884}" type="slidenum">
              <a:rPr lang="en-AU" smtClean="0"/>
              <a:pPr/>
              <a:t>12</a:t>
            </a:fld>
            <a:endParaRPr lang="en-AU" dirty="0"/>
          </a:p>
        </p:txBody>
      </p:sp>
    </p:spTree>
    <p:extLst>
      <p:ext uri="{BB962C8B-B14F-4D97-AF65-F5344CB8AC3E}">
        <p14:creationId xmlns:p14="http://schemas.microsoft.com/office/powerpoint/2010/main" val="923975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0EA5C-0CAA-E14D-0FE0-63AFDA2E900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A3BF028-C6F3-DFF4-C6F7-25E2EF214E88}"/>
              </a:ext>
            </a:extLst>
          </p:cNvPr>
          <p:cNvSpPr>
            <a:spLocks noGrp="1"/>
          </p:cNvSpPr>
          <p:nvPr>
            <p:ph type="title"/>
          </p:nvPr>
        </p:nvSpPr>
        <p:spPr>
          <a:xfrm>
            <a:off x="228598" y="0"/>
            <a:ext cx="10906125" cy="810000"/>
          </a:xfrm>
        </p:spPr>
        <p:txBody>
          <a:bodyPr>
            <a:normAutofit/>
          </a:bodyPr>
          <a:lstStyle/>
          <a:p>
            <a:pPr algn="ctr"/>
            <a:r>
              <a:rPr lang="en-US" sz="3600" dirty="0"/>
              <a:t>MEAPC Program: Anticipated Timeline</a:t>
            </a:r>
            <a:endParaRPr lang="en-AU" sz="3600" dirty="0"/>
          </a:p>
        </p:txBody>
      </p:sp>
      <p:sp>
        <p:nvSpPr>
          <p:cNvPr id="7" name="Content Placeholder 6">
            <a:extLst>
              <a:ext uri="{FF2B5EF4-FFF2-40B4-BE49-F238E27FC236}">
                <a16:creationId xmlns:a16="http://schemas.microsoft.com/office/drawing/2014/main" id="{EE3C6730-051B-2ED5-035E-553F8D718C75}"/>
              </a:ext>
            </a:extLst>
          </p:cNvPr>
          <p:cNvSpPr>
            <a:spLocks noGrp="1"/>
          </p:cNvSpPr>
          <p:nvPr>
            <p:ph idx="1"/>
          </p:nvPr>
        </p:nvSpPr>
        <p:spPr>
          <a:xfrm>
            <a:off x="323999" y="1203214"/>
            <a:ext cx="11106001" cy="4775422"/>
          </a:xfrm>
        </p:spPr>
        <p:txBody>
          <a:bodyPr>
            <a:normAutofit/>
          </a:bodyPr>
          <a:lstStyle/>
          <a:p>
            <a:pPr algn="ctr"/>
            <a:r>
              <a:rPr lang="en-US" sz="2000" dirty="0">
                <a:latin typeface="+mn-lt"/>
              </a:rPr>
              <a:t>Below you’ll find a timeline with important dates to remember: </a:t>
            </a:r>
          </a:p>
          <a:p>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E2FAD76F-2E73-678B-1325-47561A48D133}"/>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87740BF7-3FAD-72AB-7FA4-01BB01A7FF5C}"/>
              </a:ext>
            </a:extLst>
          </p:cNvPr>
          <p:cNvSpPr>
            <a:spLocks noGrp="1"/>
          </p:cNvSpPr>
          <p:nvPr>
            <p:ph type="sldNum" sz="quarter" idx="12"/>
          </p:nvPr>
        </p:nvSpPr>
        <p:spPr/>
        <p:txBody>
          <a:bodyPr/>
          <a:lstStyle/>
          <a:p>
            <a:fld id="{6E71ECAC-35CF-4C07-845F-7CED6347F884}" type="slidenum">
              <a:rPr lang="en-AU" smtClean="0"/>
              <a:pPr/>
              <a:t>13</a:t>
            </a:fld>
            <a:endParaRPr lang="en-AU" dirty="0"/>
          </a:p>
        </p:txBody>
      </p:sp>
      <p:graphicFrame>
        <p:nvGraphicFramePr>
          <p:cNvPr id="3" name="Table 2">
            <a:extLst>
              <a:ext uri="{FF2B5EF4-FFF2-40B4-BE49-F238E27FC236}">
                <a16:creationId xmlns:a16="http://schemas.microsoft.com/office/drawing/2014/main" id="{B7A9A415-FB7E-C3C4-6F8C-56066F9FC442}"/>
              </a:ext>
            </a:extLst>
          </p:cNvPr>
          <p:cNvGraphicFramePr>
            <a:graphicFrameLocks noGrp="1"/>
          </p:cNvGraphicFramePr>
          <p:nvPr>
            <p:extLst>
              <p:ext uri="{D42A27DB-BD31-4B8C-83A1-F6EECF244321}">
                <p14:modId xmlns:p14="http://schemas.microsoft.com/office/powerpoint/2010/main" val="1541401733"/>
              </p:ext>
            </p:extLst>
          </p:nvPr>
        </p:nvGraphicFramePr>
        <p:xfrm>
          <a:off x="3105150" y="1796456"/>
          <a:ext cx="4877414" cy="4079280"/>
        </p:xfrm>
        <a:graphic>
          <a:graphicData uri="http://schemas.openxmlformats.org/drawingml/2006/table">
            <a:tbl>
              <a:tblPr/>
              <a:tblGrid>
                <a:gridCol w="857250">
                  <a:extLst>
                    <a:ext uri="{9D8B030D-6E8A-4147-A177-3AD203B41FA5}">
                      <a16:colId xmlns:a16="http://schemas.microsoft.com/office/drawing/2014/main" val="1192187161"/>
                    </a:ext>
                  </a:extLst>
                </a:gridCol>
                <a:gridCol w="1829644">
                  <a:extLst>
                    <a:ext uri="{9D8B030D-6E8A-4147-A177-3AD203B41FA5}">
                      <a16:colId xmlns:a16="http://schemas.microsoft.com/office/drawing/2014/main" val="3885555408"/>
                    </a:ext>
                  </a:extLst>
                </a:gridCol>
                <a:gridCol w="2190520">
                  <a:extLst>
                    <a:ext uri="{9D8B030D-6E8A-4147-A177-3AD203B41FA5}">
                      <a16:colId xmlns:a16="http://schemas.microsoft.com/office/drawing/2014/main" val="1671101133"/>
                    </a:ext>
                  </a:extLst>
                </a:gridCol>
              </a:tblGrid>
              <a:tr h="720241">
                <a:tc gridSpan="3">
                  <a:txBody>
                    <a:bodyPr/>
                    <a:lstStyle/>
                    <a:p>
                      <a:pPr algn="ctr" rtl="0" fontAlgn="t">
                        <a:buNone/>
                      </a:pPr>
                      <a:r>
                        <a:rPr lang="en-US" sz="2000" b="1" i="0" u="none" strike="noStrike" dirty="0">
                          <a:solidFill>
                            <a:srgbClr val="FFFFFF"/>
                          </a:solidFill>
                          <a:effectLst/>
                          <a:latin typeface="Calibri" panose="020F0502020204030204" pitchFamily="34" charset="0"/>
                        </a:rPr>
                        <a:t>Manchester Energy Procurement Cooperative (MEAPC)</a:t>
                      </a:r>
                    </a:p>
                  </a:txBody>
                  <a:tcPr marL="9335" marR="9335" marT="933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6737389"/>
                  </a:ext>
                </a:extLst>
              </a:tr>
              <a:tr h="213531">
                <a:tc gridSpan="3">
                  <a:txBody>
                    <a:bodyPr/>
                    <a:lstStyle/>
                    <a:p>
                      <a:pPr algn="ctr" rtl="0" fontAlgn="ctr">
                        <a:buNone/>
                      </a:pPr>
                      <a:endParaRPr lang="en-US" sz="1500" b="0" i="0" u="none" strike="noStrike" dirty="0">
                        <a:solidFill>
                          <a:srgbClr val="000000"/>
                        </a:solidFill>
                        <a:effectLst/>
                        <a:latin typeface="Calibri" panose="020F0502020204030204" pitchFamily="34" charset="0"/>
                      </a:endParaRPr>
                    </a:p>
                  </a:txBody>
                  <a:tcPr marL="9335" marR="9335" marT="933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8013243"/>
                  </a:ext>
                </a:extLst>
              </a:tr>
              <a:tr h="254562">
                <a:tc>
                  <a:txBody>
                    <a:bodyPr/>
                    <a:lstStyle/>
                    <a:p>
                      <a:pPr algn="l" fontAlgn="ctr">
                        <a:buNone/>
                      </a:pPr>
                      <a:r>
                        <a:rPr lang="en-US" sz="1800" b="0" i="0" u="none" strike="noStrike" dirty="0">
                          <a:solidFill>
                            <a:srgbClr val="000000"/>
                          </a:solidFill>
                          <a:effectLst/>
                          <a:latin typeface="Arial" panose="020B0604020202020204" pitchFamily="34" charset="0"/>
                        </a:rPr>
                        <a:t> </a:t>
                      </a:r>
                    </a:p>
                  </a:txBody>
                  <a:tcPr marL="9335" marR="9335" marT="9335" marB="0" anchor="ctr">
                    <a:lnL w="12700" cap="flat" cmpd="sng" algn="ctr">
                      <a:solidFill>
                        <a:srgbClr val="000000"/>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t">
                        <a:buNone/>
                      </a:pPr>
                      <a:r>
                        <a:rPr lang="en-US" sz="1600" b="1" i="0" u="none" strike="noStrike" dirty="0">
                          <a:solidFill>
                            <a:srgbClr val="FFFFFF"/>
                          </a:solidFill>
                          <a:effectLst/>
                          <a:latin typeface="Calibri" panose="020F0502020204030204" pitchFamily="34" charset="0"/>
                        </a:rPr>
                        <a:t>Action Item</a:t>
                      </a:r>
                    </a:p>
                  </a:txBody>
                  <a:tcPr marL="9335" marR="9335" marT="9335" marB="0">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rtl="0" fontAlgn="t">
                        <a:buNone/>
                      </a:pPr>
                      <a:r>
                        <a:rPr lang="en-US" sz="1600" b="1" i="0" u="none" strike="noStrike" dirty="0">
                          <a:solidFill>
                            <a:srgbClr val="FFFFFF"/>
                          </a:solidFill>
                          <a:effectLst/>
                          <a:latin typeface="Calibri" panose="020F0502020204030204" pitchFamily="34" charset="0"/>
                        </a:rPr>
                        <a:t>Dates</a:t>
                      </a:r>
                    </a:p>
                  </a:txBody>
                  <a:tcPr marL="9335" marR="9335" marT="933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748740575"/>
                  </a:ext>
                </a:extLst>
              </a:tr>
              <a:tr h="380940">
                <a:tc>
                  <a:txBody>
                    <a:bodyPr/>
                    <a:lstStyle/>
                    <a:p>
                      <a:pPr algn="ctr" fontAlgn="ctr">
                        <a:buNone/>
                      </a:pPr>
                      <a:r>
                        <a:rPr lang="en-US" sz="1800" b="0" i="0" u="none" strike="noStrike" dirty="0">
                          <a:solidFill>
                            <a:schemeClr val="bg1"/>
                          </a:solidFill>
                          <a:effectLst/>
                          <a:latin typeface="Arial" panose="020B0604020202020204" pitchFamily="34" charset="0"/>
                        </a:rPr>
                        <a:t> 1.</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70C0"/>
                    </a:solid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Bid Award</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buNone/>
                      </a:pPr>
                      <a:r>
                        <a:rPr lang="en-US" sz="1400" b="0" i="0" u="none" strike="noStrike" kern="1200" dirty="0">
                          <a:solidFill>
                            <a:srgbClr val="000000"/>
                          </a:solidFill>
                          <a:effectLst/>
                          <a:latin typeface="Calibri" panose="020F0502020204030204" pitchFamily="34" charset="0"/>
                          <a:ea typeface="+mn-ea"/>
                          <a:cs typeface="+mn-cs"/>
                        </a:rPr>
                        <a:t>Wednesday, August 20, 2025</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64993387"/>
                  </a:ext>
                </a:extLst>
              </a:tr>
              <a:tr h="391330">
                <a:tc>
                  <a:txBody>
                    <a:bodyPr/>
                    <a:lstStyle/>
                    <a:p>
                      <a:pPr algn="ctr" fontAlgn="ctr">
                        <a:buNone/>
                      </a:pPr>
                      <a:r>
                        <a:rPr lang="en-US" sz="1800" b="0" i="0" u="none" strike="noStrike" dirty="0">
                          <a:solidFill>
                            <a:schemeClr val="bg1"/>
                          </a:solidFill>
                          <a:effectLst/>
                          <a:latin typeface="Arial" panose="020B0604020202020204" pitchFamily="34" charset="0"/>
                        </a:rPr>
                        <a:t> 2.</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Opt-Out Packages Mailed</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Wednesday, September 10, 2025</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459337"/>
                  </a:ext>
                </a:extLst>
              </a:tr>
              <a:tr h="424559">
                <a:tc>
                  <a:txBody>
                    <a:bodyPr/>
                    <a:lstStyle/>
                    <a:p>
                      <a:pPr algn="ctr" fontAlgn="ctr">
                        <a:buNone/>
                      </a:pPr>
                      <a:r>
                        <a:rPr lang="en-US" sz="1800" b="0" i="0" u="none" strike="noStrike" dirty="0">
                          <a:solidFill>
                            <a:schemeClr val="bg1"/>
                          </a:solidFill>
                          <a:effectLst/>
                          <a:latin typeface="Arial" panose="020B0604020202020204" pitchFamily="34" charset="0"/>
                        </a:rPr>
                        <a:t> 3.</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marL="0" algn="ctr" defTabSz="914400" rtl="0" eaLnBrk="1" fontAlgn="ctr" latinLnBrk="0" hangingPunct="1">
                        <a:buNone/>
                      </a:pPr>
                      <a:r>
                        <a:rPr lang="en-US" sz="1400" b="0" i="0" u="none" strike="noStrike" kern="1200" dirty="0">
                          <a:solidFill>
                            <a:srgbClr val="000000"/>
                          </a:solidFill>
                          <a:effectLst/>
                          <a:latin typeface="Calibri" panose="020F0502020204030204" pitchFamily="34" charset="0"/>
                          <a:ea typeface="+mn-ea"/>
                          <a:cs typeface="+mn-cs"/>
                        </a:rPr>
                        <a:t>Virtual Presentation</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buNone/>
                      </a:pPr>
                      <a:r>
                        <a:rPr lang="en-US" sz="1400" b="0" i="0" u="none" strike="noStrike" kern="1200" dirty="0">
                          <a:solidFill>
                            <a:srgbClr val="000000"/>
                          </a:solidFill>
                          <a:effectLst/>
                          <a:latin typeface="Calibri" panose="020F0502020204030204" pitchFamily="34" charset="0"/>
                          <a:ea typeface="+mn-ea"/>
                          <a:cs typeface="+mn-cs"/>
                        </a:rPr>
                        <a:t>Tuesday September 30, 2025</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031493"/>
                  </a:ext>
                </a:extLst>
              </a:tr>
              <a:tr h="396178">
                <a:tc>
                  <a:txBody>
                    <a:bodyPr/>
                    <a:lstStyle/>
                    <a:p>
                      <a:pPr algn="ctr" fontAlgn="ctr">
                        <a:buNone/>
                      </a:pPr>
                      <a:r>
                        <a:rPr lang="en-US" sz="1800" b="0" i="0" u="none" strike="noStrike" dirty="0">
                          <a:solidFill>
                            <a:schemeClr val="bg1"/>
                          </a:solidFill>
                          <a:effectLst/>
                          <a:latin typeface="Arial" panose="020B0604020202020204" pitchFamily="34" charset="0"/>
                        </a:rPr>
                        <a:t> 4.</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30 Day Opt-Out Period Ends</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buNone/>
                      </a:pPr>
                      <a:r>
                        <a:rPr lang="en-US" sz="1400" b="0" i="0" u="none" strike="noStrike" kern="1200" dirty="0">
                          <a:solidFill>
                            <a:srgbClr val="000000"/>
                          </a:solidFill>
                          <a:effectLst/>
                          <a:latin typeface="Calibri" panose="020F0502020204030204" pitchFamily="34" charset="0"/>
                          <a:ea typeface="+mn-ea"/>
                          <a:cs typeface="+mn-cs"/>
                        </a:rPr>
                        <a:t>Friday, October 10, 2025</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9600515"/>
                  </a:ext>
                </a:extLst>
              </a:tr>
              <a:tr h="391330">
                <a:tc>
                  <a:txBody>
                    <a:bodyPr/>
                    <a:lstStyle/>
                    <a:p>
                      <a:pPr algn="ctr" fontAlgn="ctr">
                        <a:buNone/>
                      </a:pPr>
                      <a:r>
                        <a:rPr lang="en-US" sz="1800" b="0" i="0" u="none" strike="noStrike" dirty="0">
                          <a:solidFill>
                            <a:schemeClr val="bg1"/>
                          </a:solidFill>
                          <a:effectLst/>
                          <a:latin typeface="Arial" panose="020B0604020202020204" pitchFamily="34" charset="0"/>
                        </a:rPr>
                        <a:t> 5.</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rtl="0" fontAlgn="ctr">
                        <a:buNone/>
                      </a:pPr>
                      <a:r>
                        <a:rPr lang="en-US" sz="1400" b="0" i="0" u="none" strike="noStrike">
                          <a:solidFill>
                            <a:srgbClr val="000000"/>
                          </a:solidFill>
                          <a:effectLst/>
                          <a:latin typeface="Calibri" panose="020F0502020204030204" pitchFamily="34" charset="0"/>
                        </a:rPr>
                        <a:t>Enrollment Notification Letter Mailed by JCP&amp;L</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Mid-October 2025</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6902400"/>
                  </a:ext>
                </a:extLst>
              </a:tr>
              <a:tr h="335227">
                <a:tc>
                  <a:txBody>
                    <a:bodyPr/>
                    <a:lstStyle/>
                    <a:p>
                      <a:pPr algn="ctr" fontAlgn="ctr">
                        <a:buNone/>
                      </a:pPr>
                      <a:r>
                        <a:rPr lang="en-US" sz="1800" b="0" i="0" u="none" strike="noStrike" dirty="0">
                          <a:solidFill>
                            <a:schemeClr val="bg1"/>
                          </a:solidFill>
                          <a:effectLst/>
                          <a:latin typeface="Arial" panose="020B0604020202020204" pitchFamily="34" charset="0"/>
                        </a:rPr>
                        <a:t> 6.</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0070C0"/>
                    </a:solid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Service Commences </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November 2025</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9184543"/>
                  </a:ext>
                </a:extLst>
              </a:tr>
              <a:tr h="388558">
                <a:tc>
                  <a:txBody>
                    <a:bodyPr/>
                    <a:lstStyle/>
                    <a:p>
                      <a:pPr algn="ctr" fontAlgn="ctr">
                        <a:buNone/>
                      </a:pPr>
                      <a:r>
                        <a:rPr lang="en-US" sz="1800" b="0" i="0" u="none" strike="noStrike" dirty="0">
                          <a:solidFill>
                            <a:schemeClr val="bg1"/>
                          </a:solidFill>
                          <a:effectLst/>
                          <a:latin typeface="Arial" panose="020B0604020202020204" pitchFamily="34" charset="0"/>
                        </a:rPr>
                        <a:t> 7.</a:t>
                      </a:r>
                    </a:p>
                  </a:txBody>
                  <a:tcPr marL="9335" marR="9335" marT="933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buNone/>
                      </a:pPr>
                      <a:r>
                        <a:rPr lang="en-US" sz="1400" b="0" i="0" u="none" strike="noStrike">
                          <a:solidFill>
                            <a:srgbClr val="000000"/>
                          </a:solidFill>
                          <a:effectLst/>
                          <a:latin typeface="Calibri" panose="020F0502020204030204" pitchFamily="34" charset="0"/>
                        </a:rPr>
                        <a:t>Service Concludes</a:t>
                      </a:r>
                    </a:p>
                  </a:txBody>
                  <a:tcPr marL="9335" marR="9335" marT="93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US" sz="1400" b="0" i="0" u="none" strike="noStrike" dirty="0">
                          <a:solidFill>
                            <a:srgbClr val="000000"/>
                          </a:solidFill>
                          <a:effectLst/>
                          <a:latin typeface="Calibri" panose="020F0502020204030204" pitchFamily="34" charset="0"/>
                        </a:rPr>
                        <a:t>May 2027</a:t>
                      </a:r>
                    </a:p>
                  </a:txBody>
                  <a:tcPr marL="9335" marR="9335" marT="933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2696017"/>
                  </a:ext>
                </a:extLst>
              </a:tr>
            </a:tbl>
          </a:graphicData>
        </a:graphic>
      </p:graphicFrame>
    </p:spTree>
    <p:extLst>
      <p:ext uri="{BB962C8B-B14F-4D97-AF65-F5344CB8AC3E}">
        <p14:creationId xmlns:p14="http://schemas.microsoft.com/office/powerpoint/2010/main" val="81747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8870-50EE-DEBB-0BDA-E613F3B16E31}"/>
              </a:ext>
            </a:extLst>
          </p:cNvPr>
          <p:cNvSpPr>
            <a:spLocks noGrp="1"/>
          </p:cNvSpPr>
          <p:nvPr>
            <p:ph type="title"/>
          </p:nvPr>
        </p:nvSpPr>
        <p:spPr/>
        <p:txBody>
          <a:bodyPr>
            <a:normAutofit/>
          </a:bodyPr>
          <a:lstStyle/>
          <a:p>
            <a:pPr algn="ctr"/>
            <a:r>
              <a:rPr lang="en-US" sz="3600" dirty="0"/>
              <a:t>MEAPC Program: Budget Billing</a:t>
            </a:r>
          </a:p>
        </p:txBody>
      </p:sp>
      <p:sp>
        <p:nvSpPr>
          <p:cNvPr id="3" name="Content Placeholder 2">
            <a:extLst>
              <a:ext uri="{FF2B5EF4-FFF2-40B4-BE49-F238E27FC236}">
                <a16:creationId xmlns:a16="http://schemas.microsoft.com/office/drawing/2014/main" id="{42C567F9-32BC-2F6B-491D-0EE4E646D429}"/>
              </a:ext>
            </a:extLst>
          </p:cNvPr>
          <p:cNvSpPr>
            <a:spLocks noGrp="1"/>
          </p:cNvSpPr>
          <p:nvPr>
            <p:ph idx="1"/>
          </p:nvPr>
        </p:nvSpPr>
        <p:spPr/>
        <p:txBody>
          <a:bodyPr/>
          <a:lstStyle/>
          <a:p>
            <a:pPr marL="342900" indent="-342900">
              <a:buFont typeface="Arial" panose="020B0604020202020204" pitchFamily="34" charset="0"/>
              <a:buChar char="•"/>
            </a:pPr>
            <a:r>
              <a:rPr lang="en-US" sz="2000" dirty="0">
                <a:latin typeface="+mn-lt"/>
              </a:rPr>
              <a:t>Yes. If you currently have a budget billing plan with JCP&amp;L, the selected supplier is required to provide you with an equal payment plan for your power supply charges. </a:t>
            </a:r>
          </a:p>
          <a:p>
            <a:pPr marL="342900" indent="-342900">
              <a:buFont typeface="Arial" panose="020B0604020202020204" pitchFamily="34" charset="0"/>
              <a:buChar char="•"/>
            </a:pPr>
            <a:r>
              <a:rPr lang="en-US" sz="2000" dirty="0">
                <a:latin typeface="+mn-lt"/>
              </a:rPr>
              <a:t>JCP&amp;L will continue to bill a levelized amount each month for delivery service, and Constellation will also bill a levelized amount each month (through the JCP&amp;L bill) for power supply. </a:t>
            </a:r>
          </a:p>
          <a:p>
            <a:pPr marL="342900" indent="-342900">
              <a:buFont typeface="Arial" panose="020B0604020202020204" pitchFamily="34" charset="0"/>
              <a:buChar char="•"/>
            </a:pPr>
            <a:r>
              <a:rPr lang="en-US" sz="2000" dirty="0">
                <a:latin typeface="+mn-lt"/>
              </a:rPr>
              <a:t>You may experience a “true-up” on your bill from JCP&amp;L on two occasions:  prior to enrollment and then again at the end of the program.  This is a “true-up” of your energy supply charges.  </a:t>
            </a:r>
          </a:p>
          <a:p>
            <a:pPr marL="342900" indent="-342900">
              <a:buFont typeface="Arial" panose="020B0604020202020204" pitchFamily="34" charset="0"/>
              <a:buChar char="•"/>
            </a:pPr>
            <a:r>
              <a:rPr lang="en-US" sz="2000" dirty="0">
                <a:latin typeface="+mn-lt"/>
              </a:rPr>
              <a:t>Budget billing “true ups” do not impact participant savings.</a:t>
            </a:r>
          </a:p>
          <a:p>
            <a:pPr marL="342900" indent="-342900">
              <a:buFont typeface="Arial" panose="020B0604020202020204" pitchFamily="34" charset="0"/>
              <a:buChar char="•"/>
            </a:pPr>
            <a:r>
              <a:rPr lang="en-US" sz="2000" dirty="0">
                <a:latin typeface="+mn-lt"/>
              </a:rPr>
              <a:t>Constellation may periodically adjust the monthly budget amount if your actual usage varies significantly from your historical usage used to set-up the initial budget payment.</a:t>
            </a:r>
          </a:p>
        </p:txBody>
      </p:sp>
      <p:sp>
        <p:nvSpPr>
          <p:cNvPr id="4" name="Footer Placeholder 3">
            <a:extLst>
              <a:ext uri="{FF2B5EF4-FFF2-40B4-BE49-F238E27FC236}">
                <a16:creationId xmlns:a16="http://schemas.microsoft.com/office/drawing/2014/main" id="{AF1122A9-35C1-F6CF-D509-7FE088FA3C70}"/>
              </a:ext>
            </a:extLst>
          </p:cNvPr>
          <p:cNvSpPr>
            <a:spLocks noGrp="1"/>
          </p:cNvSpPr>
          <p:nvPr>
            <p:ph type="ftr" sz="quarter" idx="11"/>
          </p:nvPr>
        </p:nvSpPr>
        <p:spPr/>
        <p:txBody>
          <a:bodyPr/>
          <a:lstStyle/>
          <a:p>
            <a:r>
              <a:rPr lang="en-AU"/>
              <a:t>Gabel Associates, Inc.</a:t>
            </a:r>
            <a:endParaRPr lang="en-AU" dirty="0"/>
          </a:p>
        </p:txBody>
      </p:sp>
      <p:sp>
        <p:nvSpPr>
          <p:cNvPr id="5" name="Slide Number Placeholder 4">
            <a:extLst>
              <a:ext uri="{FF2B5EF4-FFF2-40B4-BE49-F238E27FC236}">
                <a16:creationId xmlns:a16="http://schemas.microsoft.com/office/drawing/2014/main" id="{AFC866B7-0E68-0F0C-C63F-FE89DBFA184C}"/>
              </a:ext>
            </a:extLst>
          </p:cNvPr>
          <p:cNvSpPr>
            <a:spLocks noGrp="1"/>
          </p:cNvSpPr>
          <p:nvPr>
            <p:ph type="sldNum" sz="quarter" idx="12"/>
          </p:nvPr>
        </p:nvSpPr>
        <p:spPr/>
        <p:txBody>
          <a:bodyPr/>
          <a:lstStyle/>
          <a:p>
            <a:fld id="{6E71ECAC-35CF-4C07-845F-7CED6347F884}" type="slidenum">
              <a:rPr lang="en-AU" smtClean="0"/>
              <a:pPr/>
              <a:t>14</a:t>
            </a:fld>
            <a:endParaRPr lang="en-AU" dirty="0"/>
          </a:p>
        </p:txBody>
      </p:sp>
      <p:sp>
        <p:nvSpPr>
          <p:cNvPr id="6" name="Text Placeholder 5">
            <a:extLst>
              <a:ext uri="{FF2B5EF4-FFF2-40B4-BE49-F238E27FC236}">
                <a16:creationId xmlns:a16="http://schemas.microsoft.com/office/drawing/2014/main" id="{4BB8A686-2E3C-D117-C953-CA25D9E117D3}"/>
              </a:ext>
            </a:extLst>
          </p:cNvPr>
          <p:cNvSpPr>
            <a:spLocks noGrp="1"/>
          </p:cNvSpPr>
          <p:nvPr>
            <p:ph type="body" sz="quarter" idx="13"/>
          </p:nvPr>
        </p:nvSpPr>
        <p:spPr/>
        <p:txBody>
          <a:bodyPr/>
          <a:lstStyle/>
          <a:p>
            <a:pPr algn="ctr"/>
            <a:r>
              <a:rPr lang="en-US" b="1" dirty="0"/>
              <a:t>Will I still be able to receive budget billing (Equal Payment Plan)?</a:t>
            </a:r>
            <a:endParaRPr lang="en-US" dirty="0"/>
          </a:p>
          <a:p>
            <a:pPr algn="ctr"/>
            <a:endParaRPr lang="en-US" dirty="0"/>
          </a:p>
        </p:txBody>
      </p:sp>
    </p:spTree>
    <p:extLst>
      <p:ext uri="{BB962C8B-B14F-4D97-AF65-F5344CB8AC3E}">
        <p14:creationId xmlns:p14="http://schemas.microsoft.com/office/powerpoint/2010/main" val="3290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96613-83BE-71D5-013B-C929AF297C8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A4D751E-4294-2575-816E-F395F378C5C4}"/>
              </a:ext>
            </a:extLst>
          </p:cNvPr>
          <p:cNvSpPr>
            <a:spLocks noGrp="1"/>
          </p:cNvSpPr>
          <p:nvPr>
            <p:ph type="title"/>
          </p:nvPr>
        </p:nvSpPr>
        <p:spPr>
          <a:xfrm>
            <a:off x="228598" y="0"/>
            <a:ext cx="10906125" cy="810000"/>
          </a:xfrm>
        </p:spPr>
        <p:txBody>
          <a:bodyPr>
            <a:normAutofit/>
          </a:bodyPr>
          <a:lstStyle/>
          <a:p>
            <a:pPr algn="ctr"/>
            <a:r>
              <a:rPr lang="en-US" sz="3600" dirty="0"/>
              <a:t>Community Energy Aggregation Recap/Facts</a:t>
            </a:r>
            <a:endParaRPr lang="en-AU" sz="3600" dirty="0"/>
          </a:p>
        </p:txBody>
      </p:sp>
      <p:sp>
        <p:nvSpPr>
          <p:cNvPr id="7" name="Content Placeholder 6">
            <a:extLst>
              <a:ext uri="{FF2B5EF4-FFF2-40B4-BE49-F238E27FC236}">
                <a16:creationId xmlns:a16="http://schemas.microsoft.com/office/drawing/2014/main" id="{5382713C-800A-38A0-40E7-85696DFBB93E}"/>
              </a:ext>
            </a:extLst>
          </p:cNvPr>
          <p:cNvSpPr>
            <a:spLocks noGrp="1"/>
          </p:cNvSpPr>
          <p:nvPr>
            <p:ph idx="1"/>
          </p:nvPr>
        </p:nvSpPr>
        <p:spPr>
          <a:xfrm>
            <a:off x="323999" y="1203214"/>
            <a:ext cx="11106001" cy="5338506"/>
          </a:xfrm>
        </p:spPr>
        <p:txBody>
          <a:bodyPr>
            <a:normAutofit/>
          </a:bodyPr>
          <a:lstStyle/>
          <a:p>
            <a:pPr marL="342900" indent="-342900" algn="just">
              <a:buFont typeface="Arial" panose="020B0604020202020204" pitchFamily="34" charset="0"/>
              <a:buChar char="•"/>
            </a:pPr>
            <a:r>
              <a:rPr lang="en-US" sz="2000" dirty="0">
                <a:latin typeface="+mn-lt"/>
              </a:rPr>
              <a:t>All residents (except those who currently have a third-party supplier, are on a time of use rate class, or who have an installed solar system) are automatically included in the MCEA and PCEA programs, subject to an open-ended ability to opt-out.</a:t>
            </a:r>
          </a:p>
          <a:p>
            <a:pPr marL="342900" indent="-342900" algn="just">
              <a:buFont typeface="Arial" panose="020B0604020202020204" pitchFamily="34" charset="0"/>
              <a:buChar char="•"/>
            </a:pPr>
            <a:r>
              <a:rPr lang="en-US" sz="2000" dirty="0">
                <a:latin typeface="+mn-lt"/>
              </a:rPr>
              <a:t>Residents may opt out at any time without penalty and will be removed from the program. If you opt-out by October 10th you will be removed from the eligibility list and will not be enrolled.  Opt-outs occurring after October 10th will take effect at the next available JCP&amp;L meter read date. </a:t>
            </a:r>
          </a:p>
          <a:p>
            <a:pPr marL="342900" indent="-342900" algn="just">
              <a:buFont typeface="Arial" panose="020B0604020202020204" pitchFamily="34" charset="0"/>
              <a:buChar char="•"/>
            </a:pPr>
            <a:r>
              <a:rPr lang="en-US" sz="2000" dirty="0">
                <a:latin typeface="+mn-lt"/>
              </a:rPr>
              <a:t>The contract price is ‘non-variable.’  Supplier cannot just vary prices monthly or change the rate after an initial ‘teaser’ period</a:t>
            </a:r>
            <a:r>
              <a:rPr lang="en-US" sz="2000" baseline="30000" dirty="0">
                <a:latin typeface="+mn-lt"/>
              </a:rPr>
              <a:t>1</a:t>
            </a:r>
            <a:r>
              <a:rPr lang="en-US" sz="2000" dirty="0">
                <a:latin typeface="+mn-lt"/>
              </a:rPr>
              <a:t>. </a:t>
            </a:r>
          </a:p>
          <a:p>
            <a:pPr marL="342900" indent="-342900" algn="just">
              <a:buFont typeface="Arial" panose="020B0604020202020204" pitchFamily="34" charset="0"/>
              <a:buChar char="•"/>
            </a:pPr>
            <a:r>
              <a:rPr lang="en-US" sz="2000" dirty="0">
                <a:latin typeface="+mn-lt"/>
              </a:rPr>
              <a:t>MEAPC contract price is about 5% below the current average JCP&amp;L tariff supply price and is expected to save the typical Township household about $100 over the 18-month contract term, with savings more heavily weighted during the months of October through May. For those residents residing in all-electric homes who heat with electricity, total savings will likely be greater.</a:t>
            </a:r>
          </a:p>
          <a:p>
            <a:pPr marL="342900" indent="-342900" algn="just">
              <a:buFont typeface="Arial" panose="020B0604020202020204" pitchFamily="34" charset="0"/>
              <a:buChar char="•"/>
            </a:pPr>
            <a:endParaRPr lang="en-US" sz="900" i="1" dirty="0"/>
          </a:p>
          <a:p>
            <a:endParaRPr lang="en-US" sz="900" i="1" dirty="0"/>
          </a:p>
          <a:p>
            <a:endParaRPr lang="en-US" sz="900" i="1" dirty="0"/>
          </a:p>
          <a:p>
            <a:endParaRPr lang="en-US" sz="900" i="1" dirty="0"/>
          </a:p>
          <a:p>
            <a:r>
              <a:rPr lang="en-US" sz="900" i="1" dirty="0"/>
              <a:t>1.The contract does allow a price change price upon approval, in the event of a change law or regulation that imposes cost levels on the supplier that were unknown at the time the contract was executed, and that similarly impacts the cost of power supply under the JCP&amp;L tariff. </a:t>
            </a:r>
            <a:endParaRPr lang="en-US" sz="900" dirty="0"/>
          </a:p>
          <a:p>
            <a:endParaRPr lang="en-US" sz="10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5914E4C4-041A-3D29-5A01-3120093B4D29}"/>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5C5D37A2-6CD1-5A7A-060B-13948495A519}"/>
              </a:ext>
            </a:extLst>
          </p:cNvPr>
          <p:cNvSpPr>
            <a:spLocks noGrp="1"/>
          </p:cNvSpPr>
          <p:nvPr>
            <p:ph type="sldNum" sz="quarter" idx="12"/>
          </p:nvPr>
        </p:nvSpPr>
        <p:spPr/>
        <p:txBody>
          <a:bodyPr/>
          <a:lstStyle/>
          <a:p>
            <a:fld id="{6E71ECAC-35CF-4C07-845F-7CED6347F884}" type="slidenum">
              <a:rPr lang="en-AU" smtClean="0"/>
              <a:pPr/>
              <a:t>15</a:t>
            </a:fld>
            <a:endParaRPr lang="en-AU" dirty="0"/>
          </a:p>
        </p:txBody>
      </p:sp>
    </p:spTree>
    <p:extLst>
      <p:ext uri="{BB962C8B-B14F-4D97-AF65-F5344CB8AC3E}">
        <p14:creationId xmlns:p14="http://schemas.microsoft.com/office/powerpoint/2010/main" val="164232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15A3-629B-F015-83D2-F40D00057F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B22D3AB-D2D8-1DE0-D725-D7E32E1A8BF0}"/>
              </a:ext>
            </a:extLst>
          </p:cNvPr>
          <p:cNvSpPr>
            <a:spLocks noGrp="1"/>
          </p:cNvSpPr>
          <p:nvPr>
            <p:ph type="title"/>
          </p:nvPr>
        </p:nvSpPr>
        <p:spPr>
          <a:xfrm>
            <a:off x="228598" y="0"/>
            <a:ext cx="11607802" cy="810000"/>
          </a:xfrm>
        </p:spPr>
        <p:txBody>
          <a:bodyPr>
            <a:normAutofit/>
          </a:bodyPr>
          <a:lstStyle/>
          <a:p>
            <a:pPr algn="ctr"/>
            <a:r>
              <a:rPr lang="en-US" sz="3600" dirty="0"/>
              <a:t>Community Energy Aggregation Recap/Facts (Cont’d)</a:t>
            </a:r>
            <a:endParaRPr lang="en-AU" sz="3600" dirty="0"/>
          </a:p>
        </p:txBody>
      </p:sp>
      <p:sp>
        <p:nvSpPr>
          <p:cNvPr id="7" name="Content Placeholder 6">
            <a:extLst>
              <a:ext uri="{FF2B5EF4-FFF2-40B4-BE49-F238E27FC236}">
                <a16:creationId xmlns:a16="http://schemas.microsoft.com/office/drawing/2014/main" id="{322E190C-8901-09B6-1006-01489966A132}"/>
              </a:ext>
            </a:extLst>
          </p:cNvPr>
          <p:cNvSpPr>
            <a:spLocks noGrp="1"/>
          </p:cNvSpPr>
          <p:nvPr>
            <p:ph idx="1"/>
          </p:nvPr>
        </p:nvSpPr>
        <p:spPr>
          <a:xfrm>
            <a:off x="323999" y="1203214"/>
            <a:ext cx="11106001" cy="4775422"/>
          </a:xfrm>
        </p:spPr>
        <p:txBody>
          <a:bodyPr>
            <a:normAutofit/>
          </a:bodyPr>
          <a:lstStyle/>
          <a:p>
            <a:pPr algn="just"/>
            <a:endParaRPr lang="en-US" sz="2000" dirty="0">
              <a:latin typeface="+mn-lt"/>
            </a:endParaRPr>
          </a:p>
          <a:p>
            <a:pPr marL="342900" indent="-342900" algn="just">
              <a:buFont typeface="Arial" panose="020B0604020202020204" pitchFamily="34" charset="0"/>
              <a:buChar char="•"/>
            </a:pPr>
            <a:r>
              <a:rPr lang="en-US" sz="2000" dirty="0">
                <a:latin typeface="+mn-lt"/>
              </a:rPr>
              <a:t>JCP&amp;L will continue to provide the delivery of power and reliability. In the case of a power outage, a resident would still reach out to JCP&amp;L to have power restored at 1-888-544-4877.</a:t>
            </a:r>
          </a:p>
          <a:p>
            <a:pPr marL="342900" indent="-342900" algn="just">
              <a:buFont typeface="Arial" panose="020B0604020202020204" pitchFamily="34" charset="0"/>
              <a:buChar char="•"/>
            </a:pPr>
            <a:r>
              <a:rPr lang="en-US" sz="2000" dirty="0">
                <a:latin typeface="+mn-lt"/>
              </a:rPr>
              <a:t>Residents will still receive one bill for electricity; the third-party supplier’s energy cost will be included on your JCP&amp;L bill in place of the JCP&amp;L power supply line item.</a:t>
            </a:r>
          </a:p>
          <a:p>
            <a:pPr marL="342900" indent="-342900" algn="just">
              <a:buFont typeface="Arial" panose="020B0604020202020204" pitchFamily="34" charset="0"/>
              <a:buChar char="•"/>
            </a:pPr>
            <a:r>
              <a:rPr lang="en-US" sz="2000" dirty="0">
                <a:latin typeface="+mn-lt"/>
              </a:rPr>
              <a:t>Residents who have budget billing (Equal Payment Plan) arrangements with JCP&amp;L will still be able to obtain budget billing for power supply charges. </a:t>
            </a:r>
          </a:p>
          <a:p>
            <a:pPr marL="342900" indent="-342900" algn="just">
              <a:buFont typeface="Arial" panose="020B0604020202020204" pitchFamily="34" charset="0"/>
              <a:buChar char="•"/>
            </a:pPr>
            <a:r>
              <a:rPr lang="en-US" sz="2000" dirty="0">
                <a:latin typeface="+mn-lt"/>
              </a:rPr>
              <a:t>There will be no effect on financial assistance received (LIHEAP, etc.) on JCP&amp;L bills or recent $100 payments to be received from JCP&amp;L.</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35220F19-06DC-54DB-AEF4-0E1E8F35C123}"/>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916FC92D-A4EF-510F-81D9-079589723796}"/>
              </a:ext>
            </a:extLst>
          </p:cNvPr>
          <p:cNvSpPr>
            <a:spLocks noGrp="1"/>
          </p:cNvSpPr>
          <p:nvPr>
            <p:ph type="sldNum" sz="quarter" idx="12"/>
          </p:nvPr>
        </p:nvSpPr>
        <p:spPr/>
        <p:txBody>
          <a:bodyPr/>
          <a:lstStyle/>
          <a:p>
            <a:fld id="{6E71ECAC-35CF-4C07-845F-7CED6347F884}" type="slidenum">
              <a:rPr lang="en-AU" smtClean="0"/>
              <a:pPr/>
              <a:t>16</a:t>
            </a:fld>
            <a:endParaRPr lang="en-AU" dirty="0"/>
          </a:p>
        </p:txBody>
      </p:sp>
    </p:spTree>
    <p:extLst>
      <p:ext uri="{BB962C8B-B14F-4D97-AF65-F5344CB8AC3E}">
        <p14:creationId xmlns:p14="http://schemas.microsoft.com/office/powerpoint/2010/main" val="1494435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EEBD-F96B-FDE2-B4F1-8C9BD261BFF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AFF740D-DC9B-7746-AF07-7242CDECFD66}"/>
              </a:ext>
            </a:extLst>
          </p:cNvPr>
          <p:cNvSpPr>
            <a:spLocks noGrp="1"/>
          </p:cNvSpPr>
          <p:nvPr>
            <p:ph type="title"/>
          </p:nvPr>
        </p:nvSpPr>
        <p:spPr>
          <a:xfrm>
            <a:off x="228598" y="0"/>
            <a:ext cx="10906125" cy="810000"/>
          </a:xfrm>
        </p:spPr>
        <p:txBody>
          <a:bodyPr>
            <a:normAutofit/>
          </a:bodyPr>
          <a:lstStyle/>
          <a:p>
            <a:pPr algn="ctr"/>
            <a:r>
              <a:rPr lang="en-US" sz="3600" dirty="0"/>
              <a:t>Reading Your JCP&amp;L Bill</a:t>
            </a:r>
            <a:endParaRPr lang="en-AU" sz="3600" dirty="0"/>
          </a:p>
        </p:txBody>
      </p:sp>
      <p:sp>
        <p:nvSpPr>
          <p:cNvPr id="7" name="Content Placeholder 6">
            <a:extLst>
              <a:ext uri="{FF2B5EF4-FFF2-40B4-BE49-F238E27FC236}">
                <a16:creationId xmlns:a16="http://schemas.microsoft.com/office/drawing/2014/main" id="{D7C476FD-F4B9-2C69-C59F-2C7FA8AB1799}"/>
              </a:ext>
            </a:extLst>
          </p:cNvPr>
          <p:cNvSpPr>
            <a:spLocks noGrp="1"/>
          </p:cNvSpPr>
          <p:nvPr>
            <p:ph idx="1"/>
          </p:nvPr>
        </p:nvSpPr>
        <p:spPr>
          <a:xfrm>
            <a:off x="323999" y="1203214"/>
            <a:ext cx="11106001" cy="4775422"/>
          </a:xfrm>
        </p:spPr>
        <p:txBody>
          <a:bodyPr>
            <a:normAutofit/>
          </a:bodyPr>
          <a:lstStyle/>
          <a:p>
            <a:pPr marL="342900" indent="-342900" algn="just">
              <a:buFont typeface="Arial" panose="020B0604020202020204" pitchFamily="34" charset="0"/>
              <a:buChar char="•"/>
            </a:pPr>
            <a:r>
              <a:rPr lang="en-US" sz="2000" dirty="0">
                <a:latin typeface="+mn-lt"/>
              </a:rPr>
              <a:t>Your JCP&amp;L Bill is split up into two portions: Delivery Charges and Supply Charges. </a:t>
            </a:r>
          </a:p>
          <a:p>
            <a:pPr marL="342900" indent="-342900" algn="just">
              <a:buFont typeface="Arial" panose="020B0604020202020204" pitchFamily="34" charset="0"/>
              <a:buChar char="•"/>
            </a:pPr>
            <a:r>
              <a:rPr lang="en-US" sz="2000" dirty="0">
                <a:latin typeface="+mn-lt"/>
              </a:rPr>
              <a:t>Charges from Constellation will replace the portion of your bill that reads Basic Generation Service. </a:t>
            </a:r>
          </a:p>
          <a:p>
            <a:pPr marL="342900" indent="-342900" algn="just">
              <a:buFont typeface="Arial" panose="020B0604020202020204" pitchFamily="34" charset="0"/>
              <a:buChar char="•"/>
            </a:pPr>
            <a:r>
              <a:rPr lang="en-US" sz="2000" dirty="0">
                <a:latin typeface="+mn-lt"/>
              </a:rPr>
              <a:t>In order to opt-in or out through any one of the available means, we ask that residents have readied their Customer number, a unique identifier which allows us to enroll or unenroll an account with the supplier. </a:t>
            </a:r>
          </a:p>
          <a:p>
            <a:pPr marL="342900" indent="-342900" algn="just">
              <a:buFont typeface="Arial" panose="020B0604020202020204" pitchFamily="34" charset="0"/>
              <a:buChar char="•"/>
            </a:pPr>
            <a:r>
              <a:rPr lang="en-US" sz="2000" dirty="0">
                <a:latin typeface="+mn-lt"/>
              </a:rPr>
              <a:t>The Customer number can be found on the bottom right side of the portion of your bill which </a:t>
            </a:r>
            <a:r>
              <a:rPr lang="en-US" sz="2000">
                <a:latin typeface="+mn-lt"/>
              </a:rPr>
              <a:t>details your </a:t>
            </a:r>
            <a:r>
              <a:rPr lang="en-US" sz="2000" dirty="0">
                <a:latin typeface="+mn-lt"/>
              </a:rPr>
              <a:t>electricity charges.  </a:t>
            </a:r>
          </a:p>
          <a:p>
            <a:pPr marL="342900" indent="-342900" algn="just">
              <a:buFont typeface="Arial" panose="020B0604020202020204" pitchFamily="34" charset="0"/>
              <a:buChar char="•"/>
            </a:pPr>
            <a:r>
              <a:rPr lang="en-US" sz="2000" dirty="0">
                <a:latin typeface="+mn-lt"/>
              </a:rPr>
              <a:t>All JCP&amp;L Customer numbers begin with the numbers ‘08’ and have a total of 20 digits </a:t>
            </a:r>
          </a:p>
          <a:p>
            <a:pPr marL="342900" indent="-342900" algn="just">
              <a:buFont typeface="Arial" panose="020B0604020202020204" pitchFamily="34" charset="0"/>
              <a:buChar char="•"/>
            </a:pPr>
            <a:endParaRPr lang="en-US" sz="2000" dirty="0">
              <a:latin typeface="+mn-lt"/>
            </a:endParaRPr>
          </a:p>
          <a:p>
            <a:pPr marL="342900" indent="-342900" algn="just">
              <a:buFont typeface="Arial" panose="020B0604020202020204" pitchFamily="34" charset="0"/>
              <a:buChar char="•"/>
            </a:pPr>
            <a:endParaRPr lang="en-US" sz="2000" dirty="0">
              <a:latin typeface="+mn-lt"/>
            </a:endParaRPr>
          </a:p>
          <a:p>
            <a:pPr marL="342900" indent="-342900" algn="just">
              <a:buFont typeface="Arial" panose="020B0604020202020204" pitchFamily="34" charset="0"/>
              <a:buChar char="•"/>
            </a:pPr>
            <a:endParaRPr lang="en-US" sz="2000" dirty="0">
              <a:latin typeface="+mn-lt"/>
            </a:endParaRPr>
          </a:p>
          <a:p>
            <a:pPr marL="342900" indent="-342900" algn="just">
              <a:buFont typeface="Arial" panose="020B0604020202020204" pitchFamily="34" charset="0"/>
              <a:buChar char="•"/>
            </a:pPr>
            <a:endParaRPr lang="en-US" sz="2000" dirty="0">
              <a:latin typeface="+mn-lt"/>
            </a:endParaRPr>
          </a:p>
          <a:p>
            <a:pPr marL="342900" indent="-342900" algn="just">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6E1A5197-F580-E560-69C2-D00548B4F639}"/>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690ECA5D-1E28-C10B-AEE4-B1A89D8C7E70}"/>
              </a:ext>
            </a:extLst>
          </p:cNvPr>
          <p:cNvSpPr>
            <a:spLocks noGrp="1"/>
          </p:cNvSpPr>
          <p:nvPr>
            <p:ph type="sldNum" sz="quarter" idx="12"/>
          </p:nvPr>
        </p:nvSpPr>
        <p:spPr/>
        <p:txBody>
          <a:bodyPr/>
          <a:lstStyle/>
          <a:p>
            <a:fld id="{6E71ECAC-35CF-4C07-845F-7CED6347F884}" type="slidenum">
              <a:rPr lang="en-AU" smtClean="0"/>
              <a:pPr/>
              <a:t>17</a:t>
            </a:fld>
            <a:endParaRPr lang="en-AU" dirty="0"/>
          </a:p>
        </p:txBody>
      </p:sp>
    </p:spTree>
    <p:extLst>
      <p:ext uri="{BB962C8B-B14F-4D97-AF65-F5344CB8AC3E}">
        <p14:creationId xmlns:p14="http://schemas.microsoft.com/office/powerpoint/2010/main" val="3881060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91947-5A88-3393-E4A9-765A875CDC8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27AB130-04E6-2887-21B2-E37E632BDD30}"/>
              </a:ext>
            </a:extLst>
          </p:cNvPr>
          <p:cNvSpPr>
            <a:spLocks noGrp="1"/>
          </p:cNvSpPr>
          <p:nvPr>
            <p:ph type="title"/>
          </p:nvPr>
        </p:nvSpPr>
        <p:spPr>
          <a:xfrm>
            <a:off x="228598" y="0"/>
            <a:ext cx="10906125" cy="810000"/>
          </a:xfrm>
        </p:spPr>
        <p:txBody>
          <a:bodyPr>
            <a:normAutofit/>
          </a:bodyPr>
          <a:lstStyle/>
          <a:p>
            <a:pPr algn="ctr"/>
            <a:r>
              <a:rPr lang="en-AU" sz="3600" dirty="0"/>
              <a:t>Sample JCPL Bill</a:t>
            </a:r>
          </a:p>
        </p:txBody>
      </p:sp>
      <p:sp>
        <p:nvSpPr>
          <p:cNvPr id="7" name="Content Placeholder 6">
            <a:extLst>
              <a:ext uri="{FF2B5EF4-FFF2-40B4-BE49-F238E27FC236}">
                <a16:creationId xmlns:a16="http://schemas.microsoft.com/office/drawing/2014/main" id="{F1C1441A-0EE8-9FE6-19E0-5C3F86194AAB}"/>
              </a:ext>
            </a:extLst>
          </p:cNvPr>
          <p:cNvSpPr>
            <a:spLocks noGrp="1"/>
          </p:cNvSpPr>
          <p:nvPr>
            <p:ph idx="1"/>
          </p:nvPr>
        </p:nvSpPr>
        <p:spPr>
          <a:xfrm>
            <a:off x="323999" y="1203214"/>
            <a:ext cx="11106001" cy="4775422"/>
          </a:xfrm>
        </p:spPr>
        <p:txBody>
          <a:bodyPr>
            <a:normAutofit/>
          </a:bodyPr>
          <a:lstStyle/>
          <a:p>
            <a:pPr marL="285750" indent="-285750">
              <a:buFont typeface="Arial" panose="020B0604020202020204" pitchFamily="34" charset="0"/>
              <a:buChar char="•"/>
            </a:pPr>
            <a:r>
              <a:rPr lang="en-US" sz="2000" b="1" dirty="0">
                <a:latin typeface="+mn-lt"/>
              </a:rPr>
              <a:t>Example JCP&amp;L Bill – </a:t>
            </a:r>
            <a:r>
              <a:rPr lang="en-US" sz="2000" dirty="0">
                <a:latin typeface="+mn-lt"/>
              </a:rPr>
              <a:t>the current Delivery price charged by JCP&amp;L will always appear.  The charges of the third-party supplier, Constellation will appear below, replacing JCP&amp;L Basic Generation Service charges</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C76249B0-3EE4-04EE-56A4-161F5B9C3EA1}"/>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F804F552-CF84-6F90-E9F8-44A3B1BF1158}"/>
              </a:ext>
            </a:extLst>
          </p:cNvPr>
          <p:cNvSpPr>
            <a:spLocks noGrp="1"/>
          </p:cNvSpPr>
          <p:nvPr>
            <p:ph type="sldNum" sz="quarter" idx="12"/>
          </p:nvPr>
        </p:nvSpPr>
        <p:spPr/>
        <p:txBody>
          <a:bodyPr/>
          <a:lstStyle/>
          <a:p>
            <a:fld id="{6E71ECAC-35CF-4C07-845F-7CED6347F884}" type="slidenum">
              <a:rPr lang="en-AU" smtClean="0"/>
              <a:pPr/>
              <a:t>18</a:t>
            </a:fld>
            <a:endParaRPr lang="en-AU" dirty="0"/>
          </a:p>
        </p:txBody>
      </p:sp>
      <p:sp>
        <p:nvSpPr>
          <p:cNvPr id="11" name="Rectangle 10">
            <a:extLst>
              <a:ext uri="{FF2B5EF4-FFF2-40B4-BE49-F238E27FC236}">
                <a16:creationId xmlns:a16="http://schemas.microsoft.com/office/drawing/2014/main" id="{643A07E9-08BD-8C2F-9E33-59CA90867FA8}"/>
              </a:ext>
            </a:extLst>
          </p:cNvPr>
          <p:cNvSpPr/>
          <p:nvPr/>
        </p:nvSpPr>
        <p:spPr>
          <a:xfrm>
            <a:off x="2870616" y="2990538"/>
            <a:ext cx="149902" cy="74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6A737B-B74C-8D25-3833-19CC7C81C968}"/>
              </a:ext>
            </a:extLst>
          </p:cNvPr>
          <p:cNvSpPr/>
          <p:nvPr/>
        </p:nvSpPr>
        <p:spPr>
          <a:xfrm flipH="1" flipV="1">
            <a:off x="4264702" y="4264702"/>
            <a:ext cx="577120" cy="1581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AF557A-A77C-6EC4-4F0B-2F62A255F600}"/>
              </a:ext>
            </a:extLst>
          </p:cNvPr>
          <p:cNvSpPr/>
          <p:nvPr/>
        </p:nvSpPr>
        <p:spPr>
          <a:xfrm>
            <a:off x="3515193" y="4377128"/>
            <a:ext cx="1109273"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754C94-9DA3-9B85-93CB-2F58F6E50E9D}"/>
              </a:ext>
            </a:extLst>
          </p:cNvPr>
          <p:cNvSpPr/>
          <p:nvPr/>
        </p:nvSpPr>
        <p:spPr>
          <a:xfrm>
            <a:off x="3020518" y="4856813"/>
            <a:ext cx="217357" cy="457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916603-7857-7294-4582-11A330822E0E}"/>
              </a:ext>
            </a:extLst>
          </p:cNvPr>
          <p:cNvSpPr/>
          <p:nvPr/>
        </p:nvSpPr>
        <p:spPr>
          <a:xfrm>
            <a:off x="4264702" y="4422847"/>
            <a:ext cx="509665" cy="104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ED2CD6-3D8B-83DF-5CCB-52229DCFED78}"/>
              </a:ext>
            </a:extLst>
          </p:cNvPr>
          <p:cNvSpPr/>
          <p:nvPr/>
        </p:nvSpPr>
        <p:spPr>
          <a:xfrm>
            <a:off x="2870616" y="5471410"/>
            <a:ext cx="149902" cy="7495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7F559360-7308-5B47-5414-D5F56EE1DAF0}"/>
              </a:ext>
            </a:extLst>
          </p:cNvPr>
          <p:cNvPicPr>
            <a:picLocks noChangeAspect="1"/>
          </p:cNvPicPr>
          <p:nvPr/>
        </p:nvPicPr>
        <p:blipFill>
          <a:blip r:embed="rId2"/>
          <a:stretch>
            <a:fillRect/>
          </a:stretch>
        </p:blipFill>
        <p:spPr>
          <a:xfrm>
            <a:off x="637550" y="1883269"/>
            <a:ext cx="4314825" cy="4376909"/>
          </a:xfrm>
          <a:prstGeom prst="rect">
            <a:avLst/>
          </a:prstGeom>
        </p:spPr>
      </p:pic>
      <p:pic>
        <p:nvPicPr>
          <p:cNvPr id="21" name="Picture 20">
            <a:extLst>
              <a:ext uri="{FF2B5EF4-FFF2-40B4-BE49-F238E27FC236}">
                <a16:creationId xmlns:a16="http://schemas.microsoft.com/office/drawing/2014/main" id="{4A19C930-B0B9-6A0D-5FA0-4BE0B4633970}"/>
              </a:ext>
            </a:extLst>
          </p:cNvPr>
          <p:cNvPicPr>
            <a:picLocks noChangeAspect="1"/>
          </p:cNvPicPr>
          <p:nvPr/>
        </p:nvPicPr>
        <p:blipFill>
          <a:blip r:embed="rId3"/>
          <a:stretch>
            <a:fillRect/>
          </a:stretch>
        </p:blipFill>
        <p:spPr>
          <a:xfrm>
            <a:off x="5032845" y="2624815"/>
            <a:ext cx="5695013" cy="3269358"/>
          </a:xfrm>
          <a:prstGeom prst="rect">
            <a:avLst/>
          </a:prstGeom>
        </p:spPr>
      </p:pic>
      <p:sp>
        <p:nvSpPr>
          <p:cNvPr id="23" name="Rectangle 22">
            <a:extLst>
              <a:ext uri="{FF2B5EF4-FFF2-40B4-BE49-F238E27FC236}">
                <a16:creationId xmlns:a16="http://schemas.microsoft.com/office/drawing/2014/main" id="{4AA4AEA4-437F-2A8E-8B71-84EB548CD976}"/>
              </a:ext>
            </a:extLst>
          </p:cNvPr>
          <p:cNvSpPr/>
          <p:nvPr/>
        </p:nvSpPr>
        <p:spPr>
          <a:xfrm>
            <a:off x="5177785" y="4696406"/>
            <a:ext cx="699214" cy="1201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TextBox 21">
            <a:extLst>
              <a:ext uri="{FF2B5EF4-FFF2-40B4-BE49-F238E27FC236}">
                <a16:creationId xmlns:a16="http://schemas.microsoft.com/office/drawing/2014/main" id="{17D80BBE-2554-4972-4CB5-3886D0DD31D1}"/>
              </a:ext>
            </a:extLst>
          </p:cNvPr>
          <p:cNvSpPr txBox="1"/>
          <p:nvPr/>
        </p:nvSpPr>
        <p:spPr>
          <a:xfrm>
            <a:off x="5093392" y="4648757"/>
            <a:ext cx="1516879" cy="230832"/>
          </a:xfrm>
          <a:prstGeom prst="rect">
            <a:avLst/>
          </a:prstGeom>
          <a:noFill/>
        </p:spPr>
        <p:txBody>
          <a:bodyPr wrap="square" rtlCol="0">
            <a:spAutoFit/>
          </a:bodyPr>
          <a:lstStyle/>
          <a:p>
            <a:r>
              <a:rPr lang="en-US" sz="900" b="1" dirty="0">
                <a:solidFill>
                  <a:schemeClr val="tx1">
                    <a:lumMod val="75000"/>
                    <a:lumOff val="25000"/>
                  </a:schemeClr>
                </a:solidFill>
                <a:effectLst>
                  <a:outerShdw blurRad="38100" dist="38100" dir="2700000" algn="tl">
                    <a:srgbClr val="000000">
                      <a:alpha val="43137"/>
                    </a:srgbClr>
                  </a:outerShdw>
                </a:effectLst>
              </a:rPr>
              <a:t>JCP&amp;L</a:t>
            </a:r>
          </a:p>
        </p:txBody>
      </p:sp>
      <p:cxnSp>
        <p:nvCxnSpPr>
          <p:cNvPr id="25" name="Straight Arrow Connector 24">
            <a:extLst>
              <a:ext uri="{FF2B5EF4-FFF2-40B4-BE49-F238E27FC236}">
                <a16:creationId xmlns:a16="http://schemas.microsoft.com/office/drawing/2014/main" id="{C0F75353-C55C-BFA2-A151-BB31AA560796}"/>
              </a:ext>
            </a:extLst>
          </p:cNvPr>
          <p:cNvCxnSpPr/>
          <p:nvPr/>
        </p:nvCxnSpPr>
        <p:spPr>
          <a:xfrm flipV="1">
            <a:off x="4519534" y="4422847"/>
            <a:ext cx="513311" cy="12984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9AD3EEA9-94B0-CC73-35A6-CD8906495907}"/>
              </a:ext>
            </a:extLst>
          </p:cNvPr>
          <p:cNvCxnSpPr>
            <a:cxnSpLocks/>
          </p:cNvCxnSpPr>
          <p:nvPr/>
        </p:nvCxnSpPr>
        <p:spPr>
          <a:xfrm flipH="1">
            <a:off x="8026400" y="2624815"/>
            <a:ext cx="1998133" cy="6263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228B0D68-D136-CAA8-5CEF-FC276983D961}"/>
              </a:ext>
            </a:extLst>
          </p:cNvPr>
          <p:cNvSpPr txBox="1"/>
          <p:nvPr/>
        </p:nvSpPr>
        <p:spPr>
          <a:xfrm>
            <a:off x="9927203" y="2061731"/>
            <a:ext cx="2137797" cy="923330"/>
          </a:xfrm>
          <a:prstGeom prst="rect">
            <a:avLst/>
          </a:prstGeom>
          <a:noFill/>
        </p:spPr>
        <p:txBody>
          <a:bodyPr wrap="square" rtlCol="0">
            <a:spAutoFit/>
          </a:bodyPr>
          <a:lstStyle/>
          <a:p>
            <a:pPr algn="ctr"/>
            <a:r>
              <a:rPr lang="en-US" dirty="0"/>
              <a:t>20 Digit Account Number Starting with “08”</a:t>
            </a:r>
          </a:p>
        </p:txBody>
      </p:sp>
    </p:spTree>
    <p:extLst>
      <p:ext uri="{BB962C8B-B14F-4D97-AF65-F5344CB8AC3E}">
        <p14:creationId xmlns:p14="http://schemas.microsoft.com/office/powerpoint/2010/main" val="230940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27A13-8ED4-1213-7F10-DC2BDB55502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5C2EC6-556A-51E6-DCB6-92098BEC52C3}"/>
              </a:ext>
            </a:extLst>
          </p:cNvPr>
          <p:cNvSpPr>
            <a:spLocks noGrp="1"/>
          </p:cNvSpPr>
          <p:nvPr>
            <p:ph type="title"/>
          </p:nvPr>
        </p:nvSpPr>
        <p:spPr>
          <a:xfrm>
            <a:off x="228598" y="0"/>
            <a:ext cx="10906125" cy="810000"/>
          </a:xfrm>
        </p:spPr>
        <p:txBody>
          <a:bodyPr>
            <a:normAutofit/>
          </a:bodyPr>
          <a:lstStyle/>
          <a:p>
            <a:pPr algn="ctr"/>
            <a:r>
              <a:rPr lang="en-AU" sz="3600" dirty="0"/>
              <a:t>Further Questions? </a:t>
            </a:r>
          </a:p>
        </p:txBody>
      </p:sp>
      <p:sp>
        <p:nvSpPr>
          <p:cNvPr id="7" name="Content Placeholder 6">
            <a:extLst>
              <a:ext uri="{FF2B5EF4-FFF2-40B4-BE49-F238E27FC236}">
                <a16:creationId xmlns:a16="http://schemas.microsoft.com/office/drawing/2014/main" id="{41E38FD5-0667-998A-A156-A599244E35DA}"/>
              </a:ext>
            </a:extLst>
          </p:cNvPr>
          <p:cNvSpPr>
            <a:spLocks noGrp="1"/>
          </p:cNvSpPr>
          <p:nvPr>
            <p:ph idx="1"/>
          </p:nvPr>
        </p:nvSpPr>
        <p:spPr>
          <a:xfrm>
            <a:off x="323999" y="1203214"/>
            <a:ext cx="11106001" cy="4775422"/>
          </a:xfrm>
        </p:spPr>
        <p:txBody>
          <a:bodyPr>
            <a:normAutofit/>
          </a:bodyPr>
          <a:lstStyle/>
          <a:p>
            <a:pPr marL="285750" indent="-285750">
              <a:buFont typeface="Arial" panose="020B0604020202020204" pitchFamily="34" charset="0"/>
              <a:buChar char="•"/>
            </a:pPr>
            <a:endParaRPr lang="en-US" sz="2000" dirty="0">
              <a:latin typeface="+mn-lt"/>
            </a:endParaRPr>
          </a:p>
          <a:p>
            <a:pPr marL="342900" indent="-342900">
              <a:buFont typeface="Arial" panose="020B0604020202020204" pitchFamily="34" charset="0"/>
              <a:buChar char="•"/>
            </a:pPr>
            <a:r>
              <a:rPr lang="en-US" sz="2000" dirty="0">
                <a:latin typeface="+mn-lt"/>
              </a:rPr>
              <a:t>Contact Constellation </a:t>
            </a:r>
            <a:r>
              <a:rPr lang="en-US" sz="2000" dirty="0" err="1">
                <a:latin typeface="+mn-lt"/>
              </a:rPr>
              <a:t>NewEnergy</a:t>
            </a:r>
            <a:r>
              <a:rPr lang="en-US" sz="2000" dirty="0">
                <a:latin typeface="+mn-lt"/>
              </a:rPr>
              <a:t>:  </a:t>
            </a:r>
            <a:br>
              <a:rPr lang="en-US" sz="2000" dirty="0">
                <a:latin typeface="+mn-lt"/>
              </a:rPr>
            </a:br>
            <a:br>
              <a:rPr lang="en-US" sz="2000" dirty="0">
                <a:latin typeface="+mn-lt"/>
              </a:rPr>
            </a:br>
            <a:r>
              <a:rPr lang="en-US" sz="2000" dirty="0">
                <a:latin typeface="+mn-lt"/>
              </a:rPr>
              <a:t> - Call toll-free at: 1-844-551-8582</a:t>
            </a:r>
            <a:br>
              <a:rPr lang="en-US" sz="2000" dirty="0">
                <a:latin typeface="+mn-lt"/>
              </a:rPr>
            </a:br>
            <a:r>
              <a:rPr lang="en-US" sz="2000" dirty="0">
                <a:latin typeface="+mn-lt"/>
              </a:rPr>
              <a:t> - Email to: </a:t>
            </a:r>
            <a:r>
              <a:rPr lang="en-US" sz="2000" dirty="0">
                <a:solidFill>
                  <a:srgbClr val="0070C0"/>
                </a:solidFill>
                <a:latin typeface="+mn-lt"/>
                <a:hlinkClick r:id="rId2">
                  <a:extLst>
                    <a:ext uri="{A12FA001-AC4F-418D-AE19-62706E023703}">
                      <ahyp:hlinkClr xmlns:ahyp="http://schemas.microsoft.com/office/drawing/2018/hyperlinkcolor" val="tx"/>
                    </a:ext>
                  </a:extLst>
                </a:hlinkClick>
              </a:rPr>
              <a:t>vst@constellation.com</a:t>
            </a:r>
            <a:br>
              <a:rPr lang="en-US" sz="2000" dirty="0">
                <a:solidFill>
                  <a:srgbClr val="0070C0"/>
                </a:solidFill>
                <a:latin typeface="+mn-lt"/>
              </a:rPr>
            </a:br>
            <a:r>
              <a:rPr lang="en-US" sz="2000" dirty="0">
                <a:solidFill>
                  <a:srgbClr val="0070C0"/>
                </a:solidFill>
                <a:latin typeface="+mn-lt"/>
              </a:rPr>
              <a:t> - </a:t>
            </a:r>
            <a:r>
              <a:rPr lang="en-US" sz="2000" dirty="0">
                <a:latin typeface="+mn-lt"/>
              </a:rPr>
              <a:t>Or visit their aggregation website at: </a:t>
            </a:r>
            <a:r>
              <a:rPr lang="en-US" sz="2000" dirty="0">
                <a:solidFill>
                  <a:srgbClr val="0070C0"/>
                </a:solidFill>
                <a:latin typeface="+mn-lt"/>
                <a:hlinkClick r:id="rId3">
                  <a:extLst>
                    <a:ext uri="{A12FA001-AC4F-418D-AE19-62706E023703}">
                      <ahyp:hlinkClr xmlns:ahyp="http://schemas.microsoft.com/office/drawing/2018/hyperlinkcolor" val="tx"/>
                    </a:ext>
                  </a:extLst>
                </a:hlinkClick>
              </a:rPr>
              <a:t>https://www.constellation.com/nj-Manchester</a:t>
            </a:r>
            <a:r>
              <a:rPr lang="en-US" sz="2000" dirty="0">
                <a:latin typeface="+mn-lt"/>
              </a:rPr>
              <a:t>  </a:t>
            </a:r>
            <a:br>
              <a:rPr lang="en-US" sz="2000" u="sng" dirty="0">
                <a:solidFill>
                  <a:srgbClr val="0070C0"/>
                </a:solidFill>
                <a:latin typeface="+mn-lt"/>
              </a:rPr>
            </a:br>
            <a:endParaRPr lang="en-US" sz="2000" u="sng" dirty="0">
              <a:solidFill>
                <a:srgbClr val="0070C0"/>
              </a:solidFill>
              <a:latin typeface="+mn-lt"/>
            </a:endParaRPr>
          </a:p>
          <a:p>
            <a:pPr marL="342900" indent="-342900">
              <a:buFont typeface="Arial" panose="020B0604020202020204" pitchFamily="34" charset="0"/>
              <a:buChar char="•"/>
            </a:pPr>
            <a:r>
              <a:rPr lang="en-US" sz="2000" dirty="0">
                <a:latin typeface="+mn-lt"/>
              </a:rPr>
              <a:t>Contact Gabel Associates: </a:t>
            </a:r>
            <a:br>
              <a:rPr lang="en-US" sz="2000" dirty="0">
                <a:latin typeface="+mn-lt"/>
              </a:rPr>
            </a:br>
            <a:br>
              <a:rPr lang="en-US" sz="2000" dirty="0">
                <a:latin typeface="+mn-lt"/>
              </a:rPr>
            </a:br>
            <a:r>
              <a:rPr lang="en-US" sz="2000" dirty="0">
                <a:latin typeface="+mn-lt"/>
              </a:rPr>
              <a:t> - Call toll-free at: 855-365-0770</a:t>
            </a:r>
            <a:br>
              <a:rPr lang="en-US" sz="2000" dirty="0">
                <a:latin typeface="+mn-lt"/>
              </a:rPr>
            </a:br>
            <a:r>
              <a:rPr lang="en-US" sz="2000" dirty="0">
                <a:latin typeface="+mn-lt"/>
              </a:rPr>
              <a:t> - Website: </a:t>
            </a:r>
            <a:r>
              <a:rPr lang="en-US" sz="2000" dirty="0">
                <a:solidFill>
                  <a:srgbClr val="0070C0"/>
                </a:solidFill>
                <a:latin typeface="+mn-lt"/>
                <a:hlinkClick r:id="rId4">
                  <a:extLst>
                    <a:ext uri="{A12FA001-AC4F-418D-AE19-62706E023703}">
                      <ahyp:hlinkClr xmlns:ahyp="http://schemas.microsoft.com/office/drawing/2018/hyperlinkcolor" val="tx"/>
                    </a:ext>
                  </a:extLst>
                </a:hlinkClick>
              </a:rPr>
              <a:t>http://www.gabelassociates.com/GEA</a:t>
            </a:r>
            <a:r>
              <a:rPr lang="en-US" sz="2000" dirty="0">
                <a:solidFill>
                  <a:srgbClr val="0070C0"/>
                </a:solidFill>
                <a:latin typeface="+mn-lt"/>
              </a:rPr>
              <a:t> </a:t>
            </a:r>
            <a:br>
              <a:rPr lang="en-US" sz="2000" dirty="0">
                <a:latin typeface="+mn-lt"/>
              </a:rPr>
            </a:br>
            <a:r>
              <a:rPr lang="en-US" sz="2000" dirty="0">
                <a:latin typeface="+mn-lt"/>
              </a:rPr>
              <a:t> - Email to: </a:t>
            </a:r>
            <a:r>
              <a:rPr lang="en-US" sz="2000" dirty="0">
                <a:solidFill>
                  <a:srgbClr val="0070C0"/>
                </a:solidFill>
                <a:latin typeface="+mn-lt"/>
                <a:hlinkClick r:id="rId5">
                  <a:extLst>
                    <a:ext uri="{A12FA001-AC4F-418D-AE19-62706E023703}">
                      <ahyp:hlinkClr xmlns:ahyp="http://schemas.microsoft.com/office/drawing/2018/hyperlinkcolor" val="tx"/>
                    </a:ext>
                  </a:extLst>
                </a:hlinkClick>
              </a:rPr>
              <a:t>gea-program@gabelassociates.com</a:t>
            </a:r>
            <a:r>
              <a:rPr lang="en-US" sz="2000" dirty="0">
                <a:solidFill>
                  <a:srgbClr val="0070C0"/>
                </a:solidFill>
                <a:latin typeface="+mn-lt"/>
              </a:rPr>
              <a:t> </a:t>
            </a:r>
            <a:r>
              <a:rPr lang="en-US" sz="2000" dirty="0">
                <a:latin typeface="+mn-lt"/>
              </a:rPr>
              <a:t>                    </a:t>
            </a:r>
            <a:br>
              <a:rPr lang="en-US" sz="2000" dirty="0">
                <a:solidFill>
                  <a:srgbClr val="0070C0"/>
                </a:solidFill>
                <a:latin typeface="Bookman Old Style" pitchFamily="18" charset="0"/>
              </a:rPr>
            </a:br>
            <a:endParaRPr lang="en-US" sz="2000" dirty="0">
              <a:latin typeface="+mn-lt"/>
            </a:endParaRPr>
          </a:p>
          <a:p>
            <a:pPr marL="285750" indent="-285750">
              <a:buFont typeface="Arial" panose="020B0604020202020204" pitchFamily="34" charset="0"/>
              <a:buChar char="•"/>
            </a:pPr>
            <a:endParaRPr lang="en-US" sz="2000" dirty="0">
              <a:latin typeface="+mn-lt"/>
            </a:endParaRPr>
          </a:p>
          <a:p>
            <a:endParaRPr lang="en-US" sz="2000" dirty="0">
              <a:latin typeface="+mn-lt"/>
            </a:endParaRPr>
          </a:p>
          <a:p>
            <a:pPr marL="285750" indent="-285750"/>
            <a:endParaRPr lang="en-US" sz="2000" dirty="0">
              <a:latin typeface="+mn-lt"/>
            </a:endParaRPr>
          </a:p>
          <a:p>
            <a:pPr marL="285750" indent="-285750"/>
            <a:endParaRPr lang="en-US" sz="2000" dirty="0">
              <a:latin typeface="+mn-lt"/>
            </a:endParaRPr>
          </a:p>
          <a:p>
            <a:pPr marL="285750" indent="-285750">
              <a:buFont typeface="Arial" panose="020B0604020202020204" pitchFamily="34" charset="0"/>
              <a:buChar char="•"/>
            </a:pPr>
            <a:endParaRPr lang="en-US" sz="2000" dirty="0">
              <a:latin typeface="+mn-lt"/>
            </a:endParaRPr>
          </a:p>
          <a:p>
            <a:pPr marL="0" lvl="1" indent="0">
              <a:buNone/>
            </a:pPr>
            <a:endParaRPr lang="en-AU" sz="2000" dirty="0"/>
          </a:p>
          <a:p>
            <a:endParaRPr lang="en-AU" sz="2000" dirty="0"/>
          </a:p>
        </p:txBody>
      </p:sp>
      <p:sp>
        <p:nvSpPr>
          <p:cNvPr id="9" name="Footer Placeholder 8">
            <a:extLst>
              <a:ext uri="{FF2B5EF4-FFF2-40B4-BE49-F238E27FC236}">
                <a16:creationId xmlns:a16="http://schemas.microsoft.com/office/drawing/2014/main" id="{76D87ACD-FDB8-5619-28AC-9EE8B6DC9C59}"/>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75B0BE7E-A6C3-5C9B-B924-2958AE071ECA}"/>
              </a:ext>
            </a:extLst>
          </p:cNvPr>
          <p:cNvSpPr>
            <a:spLocks noGrp="1"/>
          </p:cNvSpPr>
          <p:nvPr>
            <p:ph type="sldNum" sz="quarter" idx="12"/>
          </p:nvPr>
        </p:nvSpPr>
        <p:spPr/>
        <p:txBody>
          <a:bodyPr/>
          <a:lstStyle/>
          <a:p>
            <a:fld id="{6E71ECAC-35CF-4C07-845F-7CED6347F884}" type="slidenum">
              <a:rPr lang="en-AU" smtClean="0"/>
              <a:pPr/>
              <a:t>19</a:t>
            </a:fld>
            <a:endParaRPr lang="en-AU" dirty="0"/>
          </a:p>
        </p:txBody>
      </p:sp>
    </p:spTree>
    <p:extLst>
      <p:ext uri="{BB962C8B-B14F-4D97-AF65-F5344CB8AC3E}">
        <p14:creationId xmlns:p14="http://schemas.microsoft.com/office/powerpoint/2010/main" val="2774427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4D26321-BB99-2243-33E4-8C05BD61D79B}"/>
              </a:ext>
            </a:extLst>
          </p:cNvPr>
          <p:cNvSpPr>
            <a:spLocks noGrp="1"/>
          </p:cNvSpPr>
          <p:nvPr>
            <p:ph type="title"/>
          </p:nvPr>
        </p:nvSpPr>
        <p:spPr/>
        <p:txBody>
          <a:bodyPr>
            <a:normAutofit/>
          </a:bodyPr>
          <a:lstStyle/>
          <a:p>
            <a:pPr algn="ctr"/>
            <a:r>
              <a:rPr lang="en-AU" sz="3600" dirty="0"/>
              <a:t>Community Energy Aggregation: How does it work?</a:t>
            </a:r>
          </a:p>
        </p:txBody>
      </p:sp>
      <p:sp>
        <p:nvSpPr>
          <p:cNvPr id="7" name="Content Placeholder 6">
            <a:extLst>
              <a:ext uri="{FF2B5EF4-FFF2-40B4-BE49-F238E27FC236}">
                <a16:creationId xmlns:a16="http://schemas.microsoft.com/office/drawing/2014/main" id="{84821C11-0A58-81CF-6B79-59639FFC43C4}"/>
              </a:ext>
            </a:extLst>
          </p:cNvPr>
          <p:cNvSpPr>
            <a:spLocks noGrp="1"/>
          </p:cNvSpPr>
          <p:nvPr>
            <p:ph idx="1"/>
          </p:nvPr>
        </p:nvSpPr>
        <p:spPr>
          <a:xfrm>
            <a:off x="226723" y="1478862"/>
            <a:ext cx="10908000" cy="4775422"/>
          </a:xfrm>
        </p:spPr>
        <p:txBody>
          <a:bodyPr>
            <a:normAutofit/>
          </a:bodyPr>
          <a:lstStyle/>
          <a:p>
            <a:pPr marL="285750" indent="-285750">
              <a:buFont typeface="Arial" panose="020B0604020202020204" pitchFamily="34" charset="0"/>
              <a:buChar char="•"/>
            </a:pPr>
            <a:r>
              <a:rPr lang="en-US" sz="2000" dirty="0">
                <a:latin typeface="+mn-lt"/>
              </a:rPr>
              <a:t>Implemented under the Government Energy Aggregation (GEA) law and Board of Public Utilities (BPU) rules.  GEA allows a municipality to pool its residents together to create ‘purchasing power’ and obtain power supply at a better price, and under more favorable terms and conditions, than residents could obtain when shopping on their own. </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r>
              <a:rPr lang="en-US" sz="2000" dirty="0">
                <a:latin typeface="+mn-lt"/>
              </a:rPr>
              <a:t>Municipality must: </a:t>
            </a:r>
          </a:p>
          <a:p>
            <a:pPr marL="516150" lvl="1" indent="-285750"/>
            <a:r>
              <a:rPr lang="en-US" sz="2000" dirty="0">
                <a:latin typeface="+mn-lt"/>
              </a:rPr>
              <a:t>First pass an ordinance to establish a Community Energy Aggregation Program. </a:t>
            </a:r>
          </a:p>
          <a:p>
            <a:pPr marL="516150" lvl="1" indent="-285750"/>
            <a:r>
              <a:rPr lang="en-US" sz="2000" dirty="0">
                <a:latin typeface="+mn-lt"/>
              </a:rPr>
              <a:t>Conduct a public, competitive bid process. </a:t>
            </a:r>
          </a:p>
          <a:p>
            <a:pPr marL="573300" lvl="1" indent="-342900"/>
            <a:r>
              <a:rPr lang="en-US" sz="2000" dirty="0">
                <a:latin typeface="+mn-lt"/>
              </a:rPr>
              <a:t>Draft bid documents are submitted to the BPU and Division of Rate Counsel for review, to assure compliance with the BPU’s rules.</a:t>
            </a:r>
          </a:p>
          <a:p>
            <a:pPr marL="342900" indent="-342900">
              <a:buFont typeface="Arial" panose="020B0604020202020204" pitchFamily="34" charset="0"/>
              <a:buChar char="•"/>
            </a:pPr>
            <a:endParaRPr lang="en-US" sz="2000" dirty="0">
              <a:latin typeface="+mn-lt"/>
            </a:endParaRPr>
          </a:p>
          <a:p>
            <a:pPr marL="285750" indent="-285750"/>
            <a:endParaRPr lang="en-US" sz="2000" dirty="0">
              <a:latin typeface="+mn-lt"/>
            </a:endParaRPr>
          </a:p>
          <a:p>
            <a:pPr marL="285750" indent="-285750"/>
            <a:endParaRPr lang="en-US" sz="2000" dirty="0">
              <a:latin typeface="+mn-lt"/>
            </a:endParaRPr>
          </a:p>
          <a:p>
            <a:pPr marL="285750" indent="-285750">
              <a:buFont typeface="Arial" panose="020B0604020202020204" pitchFamily="34" charset="0"/>
              <a:buChar char="•"/>
            </a:pPr>
            <a:endParaRPr lang="en-US" sz="2000" dirty="0">
              <a:latin typeface="+mn-lt"/>
            </a:endParaRPr>
          </a:p>
          <a:p>
            <a:pPr marL="0" lvl="1" indent="0">
              <a:buNone/>
            </a:pPr>
            <a:endParaRPr lang="en-AU" sz="2000" dirty="0"/>
          </a:p>
          <a:p>
            <a:endParaRPr lang="en-AU" sz="2000" dirty="0"/>
          </a:p>
        </p:txBody>
      </p:sp>
      <p:sp>
        <p:nvSpPr>
          <p:cNvPr id="9" name="Footer Placeholder 8">
            <a:extLst>
              <a:ext uri="{FF2B5EF4-FFF2-40B4-BE49-F238E27FC236}">
                <a16:creationId xmlns:a16="http://schemas.microsoft.com/office/drawing/2014/main" id="{3337710B-F3EC-403E-9C76-2A0856C7F19D}"/>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83724CD8-676E-F13C-84FB-0353C29732A6}"/>
              </a:ext>
            </a:extLst>
          </p:cNvPr>
          <p:cNvSpPr>
            <a:spLocks noGrp="1"/>
          </p:cNvSpPr>
          <p:nvPr>
            <p:ph type="sldNum" sz="quarter" idx="12"/>
          </p:nvPr>
        </p:nvSpPr>
        <p:spPr/>
        <p:txBody>
          <a:bodyPr/>
          <a:lstStyle/>
          <a:p>
            <a:fld id="{6E71ECAC-35CF-4C07-845F-7CED6347F884}" type="slidenum">
              <a:rPr lang="en-AU" smtClean="0"/>
              <a:pPr/>
              <a:t>2</a:t>
            </a:fld>
            <a:endParaRPr lang="en-AU" dirty="0"/>
          </a:p>
        </p:txBody>
      </p:sp>
    </p:spTree>
    <p:extLst>
      <p:ext uri="{BB962C8B-B14F-4D97-AF65-F5344CB8AC3E}">
        <p14:creationId xmlns:p14="http://schemas.microsoft.com/office/powerpoint/2010/main" val="423466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A1976-56EF-4A6B-2DEA-2A112E08608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22A09B1-3A4D-65B6-CCAA-397F80FEC71C}"/>
              </a:ext>
            </a:extLst>
          </p:cNvPr>
          <p:cNvSpPr>
            <a:spLocks noGrp="1"/>
          </p:cNvSpPr>
          <p:nvPr>
            <p:ph type="title"/>
          </p:nvPr>
        </p:nvSpPr>
        <p:spPr/>
        <p:txBody>
          <a:bodyPr>
            <a:normAutofit/>
          </a:bodyPr>
          <a:lstStyle/>
          <a:p>
            <a:pPr algn="ctr"/>
            <a:r>
              <a:rPr lang="en-AU" sz="3600" dirty="0"/>
              <a:t>MEAPC Program: History</a:t>
            </a:r>
          </a:p>
        </p:txBody>
      </p:sp>
      <p:sp>
        <p:nvSpPr>
          <p:cNvPr id="7" name="Content Placeholder 6">
            <a:extLst>
              <a:ext uri="{FF2B5EF4-FFF2-40B4-BE49-F238E27FC236}">
                <a16:creationId xmlns:a16="http://schemas.microsoft.com/office/drawing/2014/main" id="{251E4B69-5DAD-5CBC-DDE6-AA21A3C54C99}"/>
              </a:ext>
            </a:extLst>
          </p:cNvPr>
          <p:cNvSpPr>
            <a:spLocks noGrp="1"/>
          </p:cNvSpPr>
          <p:nvPr>
            <p:ph idx="1"/>
          </p:nvPr>
        </p:nvSpPr>
        <p:spPr>
          <a:xfrm>
            <a:off x="226723" y="1412764"/>
            <a:ext cx="10908000" cy="4775422"/>
          </a:xfrm>
        </p:spPr>
        <p:txBody>
          <a:bodyPr>
            <a:noAutofit/>
          </a:bodyPr>
          <a:lstStyle/>
          <a:p>
            <a:pPr marL="285750" indent="-285750">
              <a:buFont typeface="Arial" panose="020B0604020202020204" pitchFamily="34" charset="0"/>
              <a:buChar char="•"/>
            </a:pPr>
            <a:r>
              <a:rPr lang="en-US" sz="2000" dirty="0">
                <a:latin typeface="+mn-lt"/>
              </a:rPr>
              <a:t>MCEA Round 1 contract ran from June 2017 to June 2019, resulting in $ millions in savings for participating residents.</a:t>
            </a:r>
          </a:p>
          <a:p>
            <a:pPr marL="285750" indent="-285750">
              <a:buFont typeface="Arial" panose="020B0604020202020204" pitchFamily="34" charset="0"/>
              <a:buChar char="•"/>
            </a:pPr>
            <a:r>
              <a:rPr lang="en-US" sz="2000" dirty="0">
                <a:latin typeface="+mn-lt"/>
              </a:rPr>
              <a:t>PCEA held five rounds of contracting also saving residents $ millions, before joining with Manchester to procure jointly in their sixth round.  </a:t>
            </a:r>
          </a:p>
          <a:p>
            <a:pPr marL="285750" indent="-285750">
              <a:buFont typeface="Arial" panose="020B0604020202020204" pitchFamily="34" charset="0"/>
              <a:buChar char="•"/>
            </a:pPr>
            <a:r>
              <a:rPr lang="en-US" sz="2000" dirty="0">
                <a:latin typeface="+mn-lt"/>
              </a:rPr>
              <a:t>For Round 2 of Manchester’s program, Manchester joined with nearby Plumsted Township to form a joint purchasing group, called the Manchester Energy Aggregation Procurement Cooperative (MEAPC), to create even greater purchasing power. </a:t>
            </a:r>
          </a:p>
          <a:p>
            <a:pPr marL="285750" indent="-285750">
              <a:buFont typeface="Arial" panose="020B0604020202020204" pitchFamily="34" charset="0"/>
              <a:buChar char="•"/>
            </a:pPr>
            <a:r>
              <a:rPr lang="en-US" sz="2000" dirty="0">
                <a:latin typeface="+mn-lt"/>
              </a:rPr>
              <a:t>In March 2019 the Township went back to market for a new contract however, market conditions were not ideal; no favorable bids were received and no award made at that time. Residents were returned to JCP&amp;L for power supply in June 2019 when Manchester’s Round 1 contract ended. </a:t>
            </a:r>
          </a:p>
          <a:p>
            <a:pPr marL="285750" indent="-285750">
              <a:buFont typeface="Arial" panose="020B0604020202020204" pitchFamily="34" charset="0"/>
              <a:buChar char="•"/>
            </a:pPr>
            <a:r>
              <a:rPr lang="en-US" sz="2000" dirty="0">
                <a:latin typeface="+mn-lt"/>
              </a:rPr>
              <a:t>With improved market conditions, the Township went back out to bid in June 2019. A Proposal from Constellation New Energy (Constellation), for a 24-month contract beginning October 2019 was deemed most favorable and the Township awarded a contract which ended October 2021. </a:t>
            </a:r>
          </a:p>
          <a:p>
            <a:pPr marL="285750" indent="-285750">
              <a:buFont typeface="Arial" panose="020B0604020202020204" pitchFamily="34" charset="0"/>
              <a:buChar char="•"/>
            </a:pPr>
            <a:r>
              <a:rPr lang="en-US" sz="2000" dirty="0">
                <a:latin typeface="+mn-lt"/>
              </a:rPr>
              <a:t> Manchester and Plumsted continued with join procurement efforts in 2021 with a contract which was awarded to Energy Harbor.  The 24-month contract wrapped up in December of 2023.  </a:t>
            </a:r>
          </a:p>
          <a:p>
            <a:endParaRPr lang="en-US" sz="2000" dirty="0">
              <a:latin typeface="+mn-lt"/>
            </a:endParaRPr>
          </a:p>
          <a:p>
            <a:endParaRPr lang="en-US" sz="2000" dirty="0">
              <a:latin typeface="+mn-lt"/>
            </a:endParaRPr>
          </a:p>
          <a:p>
            <a:pPr marL="285750" indent="-285750"/>
            <a:endParaRPr lang="en-US" sz="2000" dirty="0">
              <a:latin typeface="+mn-lt"/>
            </a:endParaRPr>
          </a:p>
          <a:p>
            <a:pPr marL="285750" indent="-285750"/>
            <a:endParaRPr lang="en-US" sz="2000" dirty="0">
              <a:latin typeface="+mn-lt"/>
            </a:endParaRPr>
          </a:p>
          <a:p>
            <a:pPr marL="285750" indent="-285750">
              <a:buFont typeface="Arial" panose="020B0604020202020204" pitchFamily="34" charset="0"/>
              <a:buChar char="•"/>
            </a:pPr>
            <a:endParaRPr lang="en-US" sz="2000" dirty="0">
              <a:latin typeface="+mn-lt"/>
            </a:endParaRPr>
          </a:p>
          <a:p>
            <a:pPr marL="0" lvl="1" indent="0">
              <a:buNone/>
            </a:pPr>
            <a:endParaRPr lang="en-AU" sz="2000" dirty="0"/>
          </a:p>
          <a:p>
            <a:endParaRPr lang="en-AU" sz="2000" dirty="0"/>
          </a:p>
        </p:txBody>
      </p:sp>
      <p:sp>
        <p:nvSpPr>
          <p:cNvPr id="9" name="Footer Placeholder 8">
            <a:extLst>
              <a:ext uri="{FF2B5EF4-FFF2-40B4-BE49-F238E27FC236}">
                <a16:creationId xmlns:a16="http://schemas.microsoft.com/office/drawing/2014/main" id="{C8087757-5D88-68ED-627C-F7DFB92E9C0A}"/>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F120547B-1D5E-387A-A5E5-334F7838DCA7}"/>
              </a:ext>
            </a:extLst>
          </p:cNvPr>
          <p:cNvSpPr>
            <a:spLocks noGrp="1"/>
          </p:cNvSpPr>
          <p:nvPr>
            <p:ph type="sldNum" sz="quarter" idx="12"/>
          </p:nvPr>
        </p:nvSpPr>
        <p:spPr/>
        <p:txBody>
          <a:bodyPr/>
          <a:lstStyle/>
          <a:p>
            <a:fld id="{6E71ECAC-35CF-4C07-845F-7CED6347F884}" type="slidenum">
              <a:rPr lang="en-AU" smtClean="0"/>
              <a:pPr/>
              <a:t>3</a:t>
            </a:fld>
            <a:endParaRPr lang="en-AU" dirty="0"/>
          </a:p>
        </p:txBody>
      </p:sp>
    </p:spTree>
    <p:extLst>
      <p:ext uri="{BB962C8B-B14F-4D97-AF65-F5344CB8AC3E}">
        <p14:creationId xmlns:p14="http://schemas.microsoft.com/office/powerpoint/2010/main" val="252551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AF96-A362-18A4-C28F-A1D1B894EC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ADBD289-0D9E-5AE6-97C9-42D01FB34B21}"/>
              </a:ext>
            </a:extLst>
          </p:cNvPr>
          <p:cNvSpPr>
            <a:spLocks noGrp="1"/>
          </p:cNvSpPr>
          <p:nvPr>
            <p:ph type="title"/>
          </p:nvPr>
        </p:nvSpPr>
        <p:spPr/>
        <p:txBody>
          <a:bodyPr>
            <a:normAutofit/>
          </a:bodyPr>
          <a:lstStyle/>
          <a:p>
            <a:pPr algn="ctr"/>
            <a:r>
              <a:rPr lang="en-AU" sz="3600" dirty="0"/>
              <a:t>MEAPC Program: Current Bid Result</a:t>
            </a:r>
          </a:p>
        </p:txBody>
      </p:sp>
      <p:sp>
        <p:nvSpPr>
          <p:cNvPr id="7" name="Content Placeholder 6">
            <a:extLst>
              <a:ext uri="{FF2B5EF4-FFF2-40B4-BE49-F238E27FC236}">
                <a16:creationId xmlns:a16="http://schemas.microsoft.com/office/drawing/2014/main" id="{2A8B36A5-4384-7AE0-E5F4-1346A2D3E3C3}"/>
              </a:ext>
            </a:extLst>
          </p:cNvPr>
          <p:cNvSpPr>
            <a:spLocks noGrp="1"/>
          </p:cNvSpPr>
          <p:nvPr>
            <p:ph idx="1"/>
          </p:nvPr>
        </p:nvSpPr>
        <p:spPr>
          <a:xfrm>
            <a:off x="226723" y="1412764"/>
            <a:ext cx="10908000" cy="4775422"/>
          </a:xfrm>
        </p:spPr>
        <p:txBody>
          <a:bodyPr>
            <a:noAutofit/>
          </a:bodyPr>
          <a:lstStyle/>
          <a:p>
            <a:pPr marL="285750" indent="-285750">
              <a:buFont typeface="Arial" panose="020B0604020202020204" pitchFamily="34" charset="0"/>
              <a:buChar char="•"/>
            </a:pPr>
            <a:r>
              <a:rPr lang="en-US" sz="2000" dirty="0">
                <a:latin typeface="+mn-lt"/>
              </a:rPr>
              <a:t>With the end of the December 2023 contract, the Township issued a Request for Proposals to solicit competitive offers from suppliers in the Fall of 2023 and then again in the Spring of 2024.  Neither bid effort resulted in a sufficiently beneficial pricing to warrant the award of a new contract. </a:t>
            </a:r>
          </a:p>
          <a:p>
            <a:pPr marL="285750" indent="-285750">
              <a:buFont typeface="Arial" panose="020B0604020202020204" pitchFamily="34" charset="0"/>
              <a:buChar char="•"/>
            </a:pPr>
            <a:r>
              <a:rPr lang="en-US" sz="2000" dirty="0">
                <a:latin typeface="+mn-lt"/>
              </a:rPr>
              <a:t>The Township went back out to bid with an RFP issued in July 2025, again joining forces with Plumsted Township. </a:t>
            </a:r>
          </a:p>
          <a:p>
            <a:pPr marL="285750" indent="-285750">
              <a:buFont typeface="Arial" panose="020B0604020202020204" pitchFamily="34" charset="0"/>
              <a:buChar char="•"/>
            </a:pPr>
            <a:r>
              <a:rPr lang="en-US" sz="2000" dirty="0">
                <a:latin typeface="+mn-lt"/>
              </a:rPr>
              <a:t>Competitive proposals were received 8/20/25. Proposal from Constellation </a:t>
            </a:r>
            <a:r>
              <a:rPr lang="en-US" sz="2000" dirty="0" err="1">
                <a:latin typeface="+mn-lt"/>
              </a:rPr>
              <a:t>NewEnergy</a:t>
            </a:r>
            <a:r>
              <a:rPr lang="en-US" sz="2000" dirty="0">
                <a:latin typeface="+mn-lt"/>
              </a:rPr>
              <a:t> for an 18-month contract beginning November 2025 was deemed most favorable and the Township awarded a contract. </a:t>
            </a:r>
          </a:p>
          <a:p>
            <a:pPr marL="285750" indent="-285750">
              <a:buFont typeface="Arial" panose="020B0604020202020204" pitchFamily="34" charset="0"/>
              <a:buChar char="•"/>
            </a:pPr>
            <a:r>
              <a:rPr lang="en-US" sz="2000" dirty="0">
                <a:latin typeface="+mn-lt"/>
              </a:rPr>
              <a:t>The contract price, $0.14644/kwh, is approximately 5% below the prevailing average JCP&amp;L tariff supply price.</a:t>
            </a:r>
          </a:p>
          <a:p>
            <a:pPr marL="285750" indent="-285750">
              <a:buFont typeface="Arial" panose="020B0604020202020204" pitchFamily="34" charset="0"/>
              <a:buChar char="•"/>
            </a:pPr>
            <a:r>
              <a:rPr lang="en-US" sz="2000" dirty="0">
                <a:latin typeface="+mn-lt"/>
              </a:rPr>
              <a:t>Contract is projected to save the typical resident  about $100 over the 18-month contract term as compared to the average JCP&amp;L BGS tariff supply price over that same period, with savings more heavily weighted during the months of October through May. For those residents residing in all-electric homes who heat with electricity, total savings will likely be greater.</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endParaRPr lang="en-US" sz="2000" dirty="0">
              <a:latin typeface="+mn-lt"/>
            </a:endParaRPr>
          </a:p>
          <a:p>
            <a:pPr marL="285750" indent="-285750"/>
            <a:endParaRPr lang="en-US" sz="2000" dirty="0">
              <a:latin typeface="+mn-lt"/>
            </a:endParaRPr>
          </a:p>
          <a:p>
            <a:pPr marL="285750" indent="-285750"/>
            <a:endParaRPr lang="en-US" sz="2000" dirty="0">
              <a:latin typeface="+mn-lt"/>
            </a:endParaRPr>
          </a:p>
          <a:p>
            <a:pPr marL="285750" indent="-285750">
              <a:buFont typeface="Arial" panose="020B0604020202020204" pitchFamily="34" charset="0"/>
              <a:buChar char="•"/>
            </a:pPr>
            <a:endParaRPr lang="en-US" sz="2000" dirty="0">
              <a:latin typeface="+mn-lt"/>
            </a:endParaRPr>
          </a:p>
          <a:p>
            <a:pPr marL="0" lvl="1" indent="0">
              <a:buNone/>
            </a:pPr>
            <a:endParaRPr lang="en-AU" sz="2000" dirty="0"/>
          </a:p>
          <a:p>
            <a:endParaRPr lang="en-AU" sz="2000" dirty="0"/>
          </a:p>
        </p:txBody>
      </p:sp>
      <p:sp>
        <p:nvSpPr>
          <p:cNvPr id="9" name="Footer Placeholder 8">
            <a:extLst>
              <a:ext uri="{FF2B5EF4-FFF2-40B4-BE49-F238E27FC236}">
                <a16:creationId xmlns:a16="http://schemas.microsoft.com/office/drawing/2014/main" id="{71A6020B-C340-5C5F-70C1-1551314919F7}"/>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B3B9C88E-AB43-BA77-8AD8-ADC3EA97EB53}"/>
              </a:ext>
            </a:extLst>
          </p:cNvPr>
          <p:cNvSpPr>
            <a:spLocks noGrp="1"/>
          </p:cNvSpPr>
          <p:nvPr>
            <p:ph type="sldNum" sz="quarter" idx="12"/>
          </p:nvPr>
        </p:nvSpPr>
        <p:spPr/>
        <p:txBody>
          <a:bodyPr/>
          <a:lstStyle/>
          <a:p>
            <a:fld id="{6E71ECAC-35CF-4C07-845F-7CED6347F884}" type="slidenum">
              <a:rPr lang="en-AU" smtClean="0"/>
              <a:pPr/>
              <a:t>4</a:t>
            </a:fld>
            <a:endParaRPr lang="en-AU" dirty="0"/>
          </a:p>
        </p:txBody>
      </p:sp>
    </p:spTree>
    <p:extLst>
      <p:ext uri="{BB962C8B-B14F-4D97-AF65-F5344CB8AC3E}">
        <p14:creationId xmlns:p14="http://schemas.microsoft.com/office/powerpoint/2010/main" val="4196441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321B93-9B12-DA46-A6A0-D721A4C25EA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85896E2-7E27-AB54-9F40-A1011CB71EEF}"/>
              </a:ext>
            </a:extLst>
          </p:cNvPr>
          <p:cNvSpPr>
            <a:spLocks noGrp="1"/>
          </p:cNvSpPr>
          <p:nvPr>
            <p:ph type="title"/>
          </p:nvPr>
        </p:nvSpPr>
        <p:spPr/>
        <p:txBody>
          <a:bodyPr>
            <a:normAutofit/>
          </a:bodyPr>
          <a:lstStyle/>
          <a:p>
            <a:pPr algn="ctr"/>
            <a:r>
              <a:rPr lang="en-US" sz="3600" dirty="0"/>
              <a:t>Benefits of the MEAPC Program</a:t>
            </a:r>
            <a:endParaRPr lang="en-AU" sz="3600" dirty="0"/>
          </a:p>
        </p:txBody>
      </p:sp>
      <p:sp>
        <p:nvSpPr>
          <p:cNvPr id="7" name="Content Placeholder 6">
            <a:extLst>
              <a:ext uri="{FF2B5EF4-FFF2-40B4-BE49-F238E27FC236}">
                <a16:creationId xmlns:a16="http://schemas.microsoft.com/office/drawing/2014/main" id="{1A836BC0-4CEF-88E6-B634-D08FA7D5535A}"/>
              </a:ext>
            </a:extLst>
          </p:cNvPr>
          <p:cNvSpPr>
            <a:spLocks noGrp="1"/>
          </p:cNvSpPr>
          <p:nvPr>
            <p:ph idx="1"/>
          </p:nvPr>
        </p:nvSpPr>
        <p:spPr>
          <a:xfrm>
            <a:off x="226723" y="1303867"/>
            <a:ext cx="10908000" cy="5417853"/>
          </a:xfrm>
        </p:spPr>
        <p:txBody>
          <a:bodyPr>
            <a:normAutofit/>
          </a:bodyPr>
          <a:lstStyle/>
          <a:p>
            <a:pPr marL="285750" indent="-285750">
              <a:buFont typeface="Arial" panose="020B0604020202020204" pitchFamily="34" charset="0"/>
              <a:buChar char="•"/>
            </a:pPr>
            <a:r>
              <a:rPr lang="en-US" sz="2000" dirty="0">
                <a:latin typeface="+mn-lt"/>
              </a:rPr>
              <a:t>Aggregate purchasing power creates competition that provides residents access to power supply at favorable prices and with more favorable terms than could be achieved by shopping on an individual basis. </a:t>
            </a:r>
          </a:p>
          <a:p>
            <a:pPr marL="285750" indent="-285750">
              <a:buFont typeface="Arial" panose="020B0604020202020204" pitchFamily="34" charset="0"/>
              <a:buChar char="•"/>
            </a:pPr>
            <a:r>
              <a:rPr lang="en-US" sz="2000" dirty="0">
                <a:latin typeface="+mn-lt"/>
              </a:rPr>
              <a:t>Consumer Protections: </a:t>
            </a:r>
          </a:p>
          <a:p>
            <a:pPr marL="516150" lvl="1" indent="-285750"/>
            <a:r>
              <a:rPr lang="en-US" sz="2000" dirty="0">
                <a:latin typeface="+mn-lt"/>
              </a:rPr>
              <a:t>Township able to manage risk by designing the contract and bid specifications to protect consumers </a:t>
            </a:r>
          </a:p>
          <a:p>
            <a:pPr marL="516150" lvl="1" indent="-285750"/>
            <a:r>
              <a:rPr lang="en-US" sz="2000" dirty="0">
                <a:latin typeface="+mn-lt"/>
              </a:rPr>
              <a:t>Contract terms are reviewed by BPU and Rate Counsel  </a:t>
            </a:r>
          </a:p>
          <a:p>
            <a:pPr marL="516150" lvl="1" indent="-285750"/>
            <a:r>
              <a:rPr lang="en-US" sz="2000" dirty="0">
                <a:latin typeface="+mn-lt"/>
              </a:rPr>
              <a:t>The price is established and known;  no ‘bait and switch’ on price;  no ‘market-based’ variable prices</a:t>
            </a:r>
            <a:r>
              <a:rPr lang="en-US" sz="2000" baseline="30000" dirty="0">
                <a:latin typeface="+mn-lt"/>
              </a:rPr>
              <a:t>1</a:t>
            </a:r>
            <a:r>
              <a:rPr lang="en-US" sz="2000" dirty="0">
                <a:latin typeface="+mn-lt"/>
              </a:rPr>
              <a:t>; no hidden fees  </a:t>
            </a:r>
          </a:p>
          <a:p>
            <a:pPr marL="516150" lvl="1" indent="-285750"/>
            <a:r>
              <a:rPr lang="en-US" sz="2000" dirty="0">
                <a:latin typeface="+mn-lt"/>
              </a:rPr>
              <a:t>Length of contract is specifically defined </a:t>
            </a:r>
          </a:p>
          <a:p>
            <a:pPr marL="516150" lvl="1" indent="-285750"/>
            <a:r>
              <a:rPr lang="en-US" sz="2000" dirty="0">
                <a:latin typeface="+mn-lt"/>
              </a:rPr>
              <a:t>No fine print for customers to worry about  </a:t>
            </a:r>
          </a:p>
          <a:p>
            <a:pPr marL="516150" lvl="1" indent="-285750"/>
            <a:r>
              <a:rPr lang="en-US" sz="2000" dirty="0">
                <a:latin typeface="+mn-lt"/>
              </a:rPr>
              <a:t>Contract allows residents to opt-out and switch back to JCP&amp;L power supply or another third-party supplier at any time without penalty or fees </a:t>
            </a:r>
          </a:p>
          <a:p>
            <a:pPr marL="516150" lvl="1" indent="-285750">
              <a:buFont typeface="Wingdings" panose="05000000000000000000" pitchFamily="2" charset="2"/>
              <a:buChar char="§"/>
            </a:pPr>
            <a:endParaRPr lang="en-US" sz="800" i="1" dirty="0"/>
          </a:p>
          <a:p>
            <a:pPr marL="516150" lvl="1" indent="-285750">
              <a:buFont typeface="Wingdings" panose="05000000000000000000" pitchFamily="2" charset="2"/>
              <a:buChar char="§"/>
            </a:pPr>
            <a:r>
              <a:rPr lang="en-US" sz="800" i="1" dirty="0"/>
              <a:t>The contract does allow a price change price upon approval, in the event of a change law or regulation that imposes cost levels on the supplier that were unknown at the time the contract was executed, and that similarly impacts the cost of power supply under the JCP&amp;L tariff. </a:t>
            </a:r>
            <a:endParaRPr lang="en-US" sz="800" dirty="0"/>
          </a:p>
          <a:p>
            <a:pPr marL="516150" lvl="1" indent="-285750">
              <a:buFont typeface="Wingdings" panose="05000000000000000000" pitchFamily="2" charset="2"/>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6F38E12F-5859-A717-E846-7629312F76A1}"/>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6EC2E2E4-5D2B-8351-EDE4-4B16E1B256F8}"/>
              </a:ext>
            </a:extLst>
          </p:cNvPr>
          <p:cNvSpPr>
            <a:spLocks noGrp="1"/>
          </p:cNvSpPr>
          <p:nvPr>
            <p:ph type="sldNum" sz="quarter" idx="12"/>
          </p:nvPr>
        </p:nvSpPr>
        <p:spPr/>
        <p:txBody>
          <a:bodyPr/>
          <a:lstStyle/>
          <a:p>
            <a:fld id="{6E71ECAC-35CF-4C07-845F-7CED6347F884}" type="slidenum">
              <a:rPr lang="en-AU" smtClean="0"/>
              <a:pPr/>
              <a:t>5</a:t>
            </a:fld>
            <a:endParaRPr lang="en-AU" dirty="0"/>
          </a:p>
        </p:txBody>
      </p:sp>
    </p:spTree>
    <p:extLst>
      <p:ext uri="{BB962C8B-B14F-4D97-AF65-F5344CB8AC3E}">
        <p14:creationId xmlns:p14="http://schemas.microsoft.com/office/powerpoint/2010/main" val="2804507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7FDB5-505F-FE75-B5A5-42972C36E93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4C1F834-B310-9AC1-0B55-877DC88FC32D}"/>
              </a:ext>
            </a:extLst>
          </p:cNvPr>
          <p:cNvSpPr>
            <a:spLocks noGrp="1"/>
          </p:cNvSpPr>
          <p:nvPr>
            <p:ph type="title"/>
          </p:nvPr>
        </p:nvSpPr>
        <p:spPr/>
        <p:txBody>
          <a:bodyPr>
            <a:normAutofit/>
          </a:bodyPr>
          <a:lstStyle/>
          <a:p>
            <a:pPr algn="ctr"/>
            <a:r>
              <a:rPr lang="en-US" sz="3600" dirty="0"/>
              <a:t>Benefits of the MEAPC Program (cont’d)</a:t>
            </a:r>
            <a:endParaRPr lang="en-AU" sz="3600" dirty="0"/>
          </a:p>
        </p:txBody>
      </p:sp>
      <p:sp>
        <p:nvSpPr>
          <p:cNvPr id="7" name="Content Placeholder 6">
            <a:extLst>
              <a:ext uri="{FF2B5EF4-FFF2-40B4-BE49-F238E27FC236}">
                <a16:creationId xmlns:a16="http://schemas.microsoft.com/office/drawing/2014/main" id="{95C46BF2-81A7-4AF8-24F4-DDA89D367094}"/>
              </a:ext>
            </a:extLst>
          </p:cNvPr>
          <p:cNvSpPr>
            <a:spLocks noGrp="1"/>
          </p:cNvSpPr>
          <p:nvPr>
            <p:ph idx="1"/>
          </p:nvPr>
        </p:nvSpPr>
        <p:spPr>
          <a:xfrm>
            <a:off x="226723" y="1412764"/>
            <a:ext cx="10908000" cy="4775422"/>
          </a:xfrm>
        </p:spPr>
        <p:txBody>
          <a:bodyPr>
            <a:normAutofit/>
          </a:bodyPr>
          <a:lstStyle/>
          <a:p>
            <a:pPr marL="285750" indent="-285750">
              <a:buFont typeface="Arial" panose="020B0604020202020204" pitchFamily="34" charset="0"/>
              <a:buChar char="•"/>
            </a:pPr>
            <a:r>
              <a:rPr lang="en-US" sz="2000" dirty="0">
                <a:latin typeface="+mn-lt"/>
              </a:rPr>
              <a:t>Transparency: customers are fully informed of price, power supply content and terms and conditions.</a:t>
            </a:r>
          </a:p>
          <a:p>
            <a:pPr marL="285750" indent="-285750">
              <a:buFont typeface="Arial" panose="020B0604020202020204" pitchFamily="34" charset="0"/>
              <a:buChar char="•"/>
            </a:pPr>
            <a:r>
              <a:rPr lang="en-US" sz="2000" dirty="0">
                <a:latin typeface="+mn-lt"/>
              </a:rPr>
              <a:t>Customer Choice:  Customers may opt out at any time (at beginning prior to enrollment or any time during contract) with no exit fee</a:t>
            </a:r>
          </a:p>
          <a:p>
            <a:pPr marL="285750" indent="-285750">
              <a:buFont typeface="Arial" panose="020B0604020202020204" pitchFamily="34" charset="0"/>
              <a:buChar char="•"/>
            </a:pPr>
            <a:r>
              <a:rPr lang="en-US" sz="2000" dirty="0">
                <a:latin typeface="+mn-lt"/>
              </a:rPr>
              <a:t>No Hassle, Same Bill:  Third party supplier charge shows up on JCP&amp;L bill- no change</a:t>
            </a:r>
          </a:p>
          <a:p>
            <a:pPr marL="285750" indent="-285750">
              <a:buFont typeface="Arial" panose="020B0604020202020204" pitchFamily="34" charset="0"/>
              <a:buChar char="•"/>
            </a:pPr>
            <a:r>
              <a:rPr lang="en-US" sz="2000" dirty="0">
                <a:latin typeface="+mn-lt"/>
              </a:rPr>
              <a:t>Contract requires the selected supplier to provide budget billing for supply charges to those residents currently receiving budget billing from JCP&amp;L</a:t>
            </a:r>
          </a:p>
          <a:p>
            <a:pPr marL="285750" indent="-285750">
              <a:buFont typeface="Arial" panose="020B0604020202020204" pitchFamily="34" charset="0"/>
              <a:buChar char="•"/>
            </a:pPr>
            <a:r>
              <a:rPr lang="en-US" sz="2000" dirty="0">
                <a:latin typeface="+mn-lt"/>
              </a:rPr>
              <a:t>Local purchasing:</a:t>
            </a:r>
          </a:p>
          <a:p>
            <a:pPr marL="516150" lvl="1" indent="-285750"/>
            <a:r>
              <a:rPr lang="en-US" sz="2000" dirty="0">
                <a:latin typeface="+mn-lt"/>
              </a:rPr>
              <a:t>Currently the utility, through a wholesale auction overseen by the State, selects the contract length, supplier and the energy content for residential accounts. </a:t>
            </a:r>
          </a:p>
          <a:p>
            <a:pPr marL="516150" lvl="1" indent="-285750"/>
            <a:r>
              <a:rPr lang="en-US" sz="2000" dirty="0">
                <a:latin typeface="+mn-lt"/>
              </a:rPr>
              <a:t>MEAPC program allows Manchester to shop on behalf of the residents of the two municipalities and to customize the product and contract terms.</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endParaRPr lang="en-US" sz="2000" dirty="0">
              <a:latin typeface="+mn-lt"/>
            </a:endParaRPr>
          </a:p>
          <a:p>
            <a:pPr marL="285750" indent="-285750"/>
            <a:endParaRPr lang="en-US" sz="2000" dirty="0">
              <a:latin typeface="+mn-lt"/>
            </a:endParaRPr>
          </a:p>
          <a:p>
            <a:pPr marL="285750" indent="-285750"/>
            <a:endParaRPr lang="en-US" sz="2000" dirty="0">
              <a:latin typeface="+mn-lt"/>
            </a:endParaRPr>
          </a:p>
          <a:p>
            <a:pPr marL="285750" indent="-285750">
              <a:buFont typeface="Arial" panose="020B0604020202020204" pitchFamily="34" charset="0"/>
              <a:buChar char="•"/>
            </a:pPr>
            <a:endParaRPr lang="en-US" sz="2000" dirty="0">
              <a:latin typeface="+mn-lt"/>
            </a:endParaRPr>
          </a:p>
          <a:p>
            <a:pPr marL="0" lvl="1" indent="0">
              <a:buNone/>
            </a:pPr>
            <a:endParaRPr lang="en-AU" sz="2000" dirty="0"/>
          </a:p>
          <a:p>
            <a:endParaRPr lang="en-AU" sz="2000" dirty="0"/>
          </a:p>
        </p:txBody>
      </p:sp>
      <p:sp>
        <p:nvSpPr>
          <p:cNvPr id="9" name="Footer Placeholder 8">
            <a:extLst>
              <a:ext uri="{FF2B5EF4-FFF2-40B4-BE49-F238E27FC236}">
                <a16:creationId xmlns:a16="http://schemas.microsoft.com/office/drawing/2014/main" id="{819D5785-8BDC-F03C-23B4-3AABB947A940}"/>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CEA9A031-06DB-0F22-1D34-AABEF9A1E924}"/>
              </a:ext>
            </a:extLst>
          </p:cNvPr>
          <p:cNvSpPr>
            <a:spLocks noGrp="1"/>
          </p:cNvSpPr>
          <p:nvPr>
            <p:ph type="sldNum" sz="quarter" idx="12"/>
          </p:nvPr>
        </p:nvSpPr>
        <p:spPr/>
        <p:txBody>
          <a:bodyPr/>
          <a:lstStyle/>
          <a:p>
            <a:fld id="{6E71ECAC-35CF-4C07-845F-7CED6347F884}" type="slidenum">
              <a:rPr lang="en-AU" smtClean="0"/>
              <a:pPr/>
              <a:t>6</a:t>
            </a:fld>
            <a:endParaRPr lang="en-AU" dirty="0"/>
          </a:p>
        </p:txBody>
      </p:sp>
    </p:spTree>
    <p:extLst>
      <p:ext uri="{BB962C8B-B14F-4D97-AF65-F5344CB8AC3E}">
        <p14:creationId xmlns:p14="http://schemas.microsoft.com/office/powerpoint/2010/main" val="143004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A2CA-8CBB-B365-5651-DF77D1E82F5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8DA7194-AA98-5B78-2668-2029380085BD}"/>
              </a:ext>
            </a:extLst>
          </p:cNvPr>
          <p:cNvSpPr>
            <a:spLocks noGrp="1"/>
          </p:cNvSpPr>
          <p:nvPr>
            <p:ph type="title"/>
          </p:nvPr>
        </p:nvSpPr>
        <p:spPr/>
        <p:txBody>
          <a:bodyPr>
            <a:normAutofit/>
          </a:bodyPr>
          <a:lstStyle/>
          <a:p>
            <a:pPr algn="ctr"/>
            <a:r>
              <a:rPr lang="en-US" sz="3600" dirty="0"/>
              <a:t>Who is Constellation </a:t>
            </a:r>
            <a:r>
              <a:rPr lang="en-US" sz="3600" dirty="0" err="1"/>
              <a:t>NewEnergy</a:t>
            </a:r>
            <a:r>
              <a:rPr lang="en-US" sz="3600" dirty="0"/>
              <a:t>?</a:t>
            </a:r>
            <a:endParaRPr lang="en-AU" sz="3600" dirty="0"/>
          </a:p>
        </p:txBody>
      </p:sp>
      <p:sp>
        <p:nvSpPr>
          <p:cNvPr id="7" name="Content Placeholder 6">
            <a:extLst>
              <a:ext uri="{FF2B5EF4-FFF2-40B4-BE49-F238E27FC236}">
                <a16:creationId xmlns:a16="http://schemas.microsoft.com/office/drawing/2014/main" id="{410F5349-BF6D-C434-DAD4-1FDCEC094FD1}"/>
              </a:ext>
            </a:extLst>
          </p:cNvPr>
          <p:cNvSpPr>
            <a:spLocks noGrp="1"/>
          </p:cNvSpPr>
          <p:nvPr>
            <p:ph idx="1"/>
          </p:nvPr>
        </p:nvSpPr>
        <p:spPr>
          <a:xfrm>
            <a:off x="324000" y="1184164"/>
            <a:ext cx="10908000" cy="4775422"/>
          </a:xfrm>
        </p:spPr>
        <p:txBody>
          <a:bodyPr>
            <a:normAutofit/>
          </a:bodyPr>
          <a:lstStyle/>
          <a:p>
            <a:pPr marL="285750" indent="-285750">
              <a:buFont typeface="Arial" panose="020B0604020202020204" pitchFamily="34" charset="0"/>
              <a:buChar char="•"/>
            </a:pPr>
            <a:r>
              <a:rPr lang="en-US" sz="2000" dirty="0">
                <a:latin typeface="+mn-lt"/>
              </a:rPr>
              <a:t>Constellation </a:t>
            </a:r>
            <a:r>
              <a:rPr lang="en-US" sz="2000" dirty="0" err="1">
                <a:latin typeface="+mn-lt"/>
              </a:rPr>
              <a:t>NewEnergy</a:t>
            </a:r>
            <a:r>
              <a:rPr lang="en-US" sz="2000" dirty="0">
                <a:latin typeface="+mn-lt"/>
              </a:rPr>
              <a:t> is a retail power supplier licensed by the NJ Board of Public Utilities. With headquarters in Baltimore, its generation fleet powers more than 20 million homes and businesses and is helping to accelerate the nation’s transition to clean energy with more than 32,400 megawatts of capacity and annual output that is 90 percent carbon free. </a:t>
            </a:r>
          </a:p>
          <a:p>
            <a:pPr marL="285750" indent="-285750">
              <a:buFont typeface="Arial" panose="020B0604020202020204" pitchFamily="34" charset="0"/>
              <a:buChar char="•"/>
            </a:pPr>
            <a:r>
              <a:rPr lang="en-US" sz="2000" dirty="0">
                <a:latin typeface="+mn-lt"/>
              </a:rPr>
              <a:t>Constellation’s family of retail businesses serves approximately two million residential, GEA, public sector and business customers, including three-fourths of the Fortune 100.</a:t>
            </a:r>
          </a:p>
          <a:p>
            <a:pPr marL="285750" indent="-285750">
              <a:buFont typeface="Arial" panose="020B0604020202020204" pitchFamily="34" charset="0"/>
              <a:buChar char="•"/>
            </a:pPr>
            <a:r>
              <a:rPr lang="en-US" sz="2000" dirty="0">
                <a:latin typeface="+mn-lt"/>
              </a:rPr>
              <a:t> Constellation serves GEA programs nationwide and has served many New Jersey GEA programs, including previously serving Manchester’s GEA program. </a:t>
            </a:r>
          </a:p>
          <a:p>
            <a:pPr marL="285750" indent="-285750">
              <a:buFont typeface="Arial" panose="020B0604020202020204" pitchFamily="34" charset="0"/>
              <a:buChar char="•"/>
            </a:pPr>
            <a:r>
              <a:rPr lang="en-US" sz="2000" dirty="0">
                <a:latin typeface="+mn-lt"/>
              </a:rPr>
              <a:t>For questions regarding MCEA or PCEA, to opt-out, or if you did not receive the Notification Letter and wish to become a program participant, you can reach Constellation in the following manners:</a:t>
            </a:r>
          </a:p>
          <a:p>
            <a:pPr marL="2800350" lvl="5" indent="-285750"/>
            <a:r>
              <a:rPr lang="en-US" sz="2000" dirty="0">
                <a:latin typeface="+mn-lt"/>
              </a:rPr>
              <a:t>Call Toll-Free Number: 1- 844-551-8582</a:t>
            </a:r>
          </a:p>
          <a:p>
            <a:pPr marL="2800350" lvl="5" indent="-285750"/>
            <a:r>
              <a:rPr lang="en-US" sz="2000" dirty="0">
                <a:latin typeface="+mn-lt"/>
              </a:rPr>
              <a:t>Email Address: </a:t>
            </a:r>
            <a:r>
              <a:rPr lang="en-US" sz="2000" dirty="0">
                <a:solidFill>
                  <a:srgbClr val="0070C0"/>
                </a:solidFill>
                <a:latin typeface="+mn-lt"/>
                <a:hlinkClick r:id="rId2">
                  <a:extLst>
                    <a:ext uri="{A12FA001-AC4F-418D-AE19-62706E023703}">
                      <ahyp:hlinkClr xmlns:ahyp="http://schemas.microsoft.com/office/drawing/2018/hyperlinkcolor" val="tx"/>
                    </a:ext>
                  </a:extLst>
                </a:hlinkClick>
              </a:rPr>
              <a:t>vst@constellation.com</a:t>
            </a:r>
            <a:r>
              <a:rPr lang="en-US" sz="2000" dirty="0">
                <a:solidFill>
                  <a:srgbClr val="0070C0"/>
                </a:solidFill>
                <a:latin typeface="+mn-lt"/>
              </a:rPr>
              <a:t> </a:t>
            </a:r>
          </a:p>
          <a:p>
            <a:pPr marL="2800350" lvl="5" indent="-285750"/>
            <a:r>
              <a:rPr lang="en-US" sz="2000" dirty="0">
                <a:latin typeface="+mn-lt"/>
              </a:rPr>
              <a:t>Website: </a:t>
            </a:r>
            <a:r>
              <a:rPr lang="en-US" sz="2000" dirty="0">
                <a:solidFill>
                  <a:srgbClr val="0070C0"/>
                </a:solidFill>
                <a:latin typeface="+mn-lt"/>
                <a:hlinkClick r:id="rId3">
                  <a:extLst>
                    <a:ext uri="{A12FA001-AC4F-418D-AE19-62706E023703}">
                      <ahyp:hlinkClr xmlns:ahyp="http://schemas.microsoft.com/office/drawing/2018/hyperlinkcolor" val="tx"/>
                    </a:ext>
                  </a:extLst>
                </a:hlinkClick>
              </a:rPr>
              <a:t>https://www.constellation.com/nj-Manchester</a:t>
            </a:r>
            <a:r>
              <a:rPr lang="en-US" sz="2000" dirty="0">
                <a:solidFill>
                  <a:srgbClr val="0070C0"/>
                </a:solidFill>
                <a:latin typeface="+mn-lt"/>
              </a:rPr>
              <a:t> </a:t>
            </a:r>
          </a:p>
          <a:p>
            <a:pPr marL="2800350" lvl="5" indent="-285750"/>
            <a:r>
              <a:rPr lang="en-US" sz="2000" dirty="0">
                <a:latin typeface="+mn-lt"/>
              </a:rPr>
              <a:t>Address: 1310 Point Street, Baltimore, Maryland 21231</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E25CE96B-5FA0-23E1-493E-AF6CAC66C957}"/>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0D426ABD-3E79-E30A-099E-ADF0E309EA65}"/>
              </a:ext>
            </a:extLst>
          </p:cNvPr>
          <p:cNvSpPr>
            <a:spLocks noGrp="1"/>
          </p:cNvSpPr>
          <p:nvPr>
            <p:ph type="sldNum" sz="quarter" idx="12"/>
          </p:nvPr>
        </p:nvSpPr>
        <p:spPr/>
        <p:txBody>
          <a:bodyPr/>
          <a:lstStyle/>
          <a:p>
            <a:fld id="{6E71ECAC-35CF-4C07-845F-7CED6347F884}" type="slidenum">
              <a:rPr lang="en-AU" smtClean="0"/>
              <a:pPr/>
              <a:t>7</a:t>
            </a:fld>
            <a:endParaRPr lang="en-AU" dirty="0"/>
          </a:p>
        </p:txBody>
      </p:sp>
    </p:spTree>
    <p:extLst>
      <p:ext uri="{BB962C8B-B14F-4D97-AF65-F5344CB8AC3E}">
        <p14:creationId xmlns:p14="http://schemas.microsoft.com/office/powerpoint/2010/main" val="2938973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632B1-5AF3-3BBD-C79A-78D2B9DC063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46917E7-7EE3-F61A-981E-04A542C589C1}"/>
              </a:ext>
            </a:extLst>
          </p:cNvPr>
          <p:cNvSpPr>
            <a:spLocks noGrp="1"/>
          </p:cNvSpPr>
          <p:nvPr>
            <p:ph type="title"/>
          </p:nvPr>
        </p:nvSpPr>
        <p:spPr/>
        <p:txBody>
          <a:bodyPr>
            <a:normAutofit/>
          </a:bodyPr>
          <a:lstStyle/>
          <a:p>
            <a:pPr algn="ctr"/>
            <a:r>
              <a:rPr lang="en-US" sz="3600" dirty="0"/>
              <a:t>Who is Gabel Associates?</a:t>
            </a:r>
            <a:endParaRPr lang="en-AU" sz="3600" dirty="0"/>
          </a:p>
        </p:txBody>
      </p:sp>
      <p:sp>
        <p:nvSpPr>
          <p:cNvPr id="7" name="Content Placeholder 6">
            <a:extLst>
              <a:ext uri="{FF2B5EF4-FFF2-40B4-BE49-F238E27FC236}">
                <a16:creationId xmlns:a16="http://schemas.microsoft.com/office/drawing/2014/main" id="{16A68EB1-434A-4DE8-9753-7E501B566F0B}"/>
              </a:ext>
            </a:extLst>
          </p:cNvPr>
          <p:cNvSpPr>
            <a:spLocks noGrp="1"/>
          </p:cNvSpPr>
          <p:nvPr>
            <p:ph idx="1"/>
          </p:nvPr>
        </p:nvSpPr>
        <p:spPr>
          <a:xfrm>
            <a:off x="324000" y="1184164"/>
            <a:ext cx="10908000" cy="4775422"/>
          </a:xfrm>
        </p:spPr>
        <p:txBody>
          <a:bodyPr>
            <a:normAutofit/>
          </a:bodyPr>
          <a:lstStyle/>
          <a:p>
            <a:pPr algn="just">
              <a:buFont typeface="Arial" pitchFamily="34" charset="0"/>
              <a:buChar char="•"/>
            </a:pPr>
            <a:r>
              <a:rPr lang="en-US" sz="2000" dirty="0">
                <a:latin typeface="+mn-lt"/>
              </a:rPr>
              <a:t>Gabel Associates is an independent energy consulting firm and State-registered energy agent assisting the Township of Manchester with the implementation of the MEAPC program.</a:t>
            </a:r>
          </a:p>
          <a:p>
            <a:pPr algn="just">
              <a:buFont typeface="Arial" pitchFamily="34" charset="0"/>
              <a:buChar char="•"/>
            </a:pPr>
            <a:r>
              <a:rPr lang="en-US" sz="2000" dirty="0">
                <a:latin typeface="+mn-lt"/>
              </a:rPr>
              <a:t>Gabel is not affiliated with any retail energy supplier.  </a:t>
            </a:r>
          </a:p>
          <a:p>
            <a:pPr algn="just">
              <a:buFont typeface="Arial" pitchFamily="34" charset="0"/>
              <a:buChar char="•"/>
            </a:pPr>
            <a:r>
              <a:rPr lang="en-US" sz="2000" dirty="0">
                <a:latin typeface="+mn-lt"/>
              </a:rPr>
              <a:t>Gabel works for the Township, impartially assists with the implementation of the competitive bid process for energy supply and selection of the winning bidder, and is available to answer questions from Plumsted and Manchester residents and to assist with opt-outs or opt-ins.</a:t>
            </a:r>
          </a:p>
          <a:p>
            <a:pPr algn="just">
              <a:buFont typeface="Arial" pitchFamily="34" charset="0"/>
              <a:buChar char="•"/>
            </a:pPr>
            <a:r>
              <a:rPr lang="en-US" sz="2000" dirty="0">
                <a:latin typeface="+mn-lt"/>
              </a:rPr>
              <a:t>If you have any questions about the program, wish to opt-out or wish to become a program participant, you can contact Gabel Associates for assistance in the following manners:</a:t>
            </a:r>
          </a:p>
          <a:p>
            <a:pPr lvl="5"/>
            <a:r>
              <a:rPr lang="en-US" sz="2000" dirty="0"/>
              <a:t>Call Toll-Free at: 855-365-0770</a:t>
            </a:r>
          </a:p>
          <a:p>
            <a:pPr lvl="5"/>
            <a:r>
              <a:rPr lang="en-US" sz="2000" dirty="0"/>
              <a:t>Website: gabelassociates.com/GEA </a:t>
            </a:r>
          </a:p>
          <a:p>
            <a:pPr lvl="5" algn="just"/>
            <a:r>
              <a:rPr lang="en-US" sz="2000" dirty="0"/>
              <a:t>Email to: gea-program</a:t>
            </a:r>
            <a:r>
              <a:rPr lang="en-US" sz="2000" dirty="0">
                <a:hlinkClick r:id="rId2">
                  <a:extLst>
                    <a:ext uri="{A12FA001-AC4F-418D-AE19-62706E023703}">
                      <ahyp:hlinkClr xmlns:ahyp="http://schemas.microsoft.com/office/drawing/2018/hyperlinkcolor" val="tx"/>
                    </a:ext>
                  </a:extLst>
                </a:hlinkClick>
              </a:rPr>
              <a:t>@gabelassociates.com </a:t>
            </a:r>
            <a:r>
              <a:rPr lang="en-US" sz="2000" dirty="0"/>
              <a:t>                    </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7FA7C796-4555-3DA7-2CDC-744212F5A0F9}"/>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C29FD945-F839-985B-FD29-D0662E68C4D8}"/>
              </a:ext>
            </a:extLst>
          </p:cNvPr>
          <p:cNvSpPr>
            <a:spLocks noGrp="1"/>
          </p:cNvSpPr>
          <p:nvPr>
            <p:ph type="sldNum" sz="quarter" idx="12"/>
          </p:nvPr>
        </p:nvSpPr>
        <p:spPr/>
        <p:txBody>
          <a:bodyPr/>
          <a:lstStyle/>
          <a:p>
            <a:fld id="{6E71ECAC-35CF-4C07-845F-7CED6347F884}" type="slidenum">
              <a:rPr lang="en-AU" smtClean="0"/>
              <a:pPr/>
              <a:t>8</a:t>
            </a:fld>
            <a:endParaRPr lang="en-AU" dirty="0"/>
          </a:p>
        </p:txBody>
      </p:sp>
    </p:spTree>
    <p:extLst>
      <p:ext uri="{BB962C8B-B14F-4D97-AF65-F5344CB8AC3E}">
        <p14:creationId xmlns:p14="http://schemas.microsoft.com/office/powerpoint/2010/main" val="361927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4670F-769F-09F1-9253-3EF83F84097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2474136-547A-AE19-E20D-CEC2F321F11B}"/>
              </a:ext>
            </a:extLst>
          </p:cNvPr>
          <p:cNvSpPr>
            <a:spLocks noGrp="1"/>
          </p:cNvSpPr>
          <p:nvPr>
            <p:ph type="title"/>
          </p:nvPr>
        </p:nvSpPr>
        <p:spPr/>
        <p:txBody>
          <a:bodyPr>
            <a:normAutofit/>
          </a:bodyPr>
          <a:lstStyle/>
          <a:p>
            <a:pPr algn="ctr"/>
            <a:r>
              <a:rPr lang="en-US" sz="3600" dirty="0"/>
              <a:t>Overview of MEAPC: How does it work?</a:t>
            </a:r>
            <a:endParaRPr lang="en-AU" sz="3600" dirty="0"/>
          </a:p>
        </p:txBody>
      </p:sp>
      <p:sp>
        <p:nvSpPr>
          <p:cNvPr id="7" name="Content Placeholder 6">
            <a:extLst>
              <a:ext uri="{FF2B5EF4-FFF2-40B4-BE49-F238E27FC236}">
                <a16:creationId xmlns:a16="http://schemas.microsoft.com/office/drawing/2014/main" id="{54B0D146-6E03-7B51-F03B-84F4E21FA40D}"/>
              </a:ext>
            </a:extLst>
          </p:cNvPr>
          <p:cNvSpPr>
            <a:spLocks noGrp="1"/>
          </p:cNvSpPr>
          <p:nvPr>
            <p:ph idx="1"/>
          </p:nvPr>
        </p:nvSpPr>
        <p:spPr>
          <a:xfrm>
            <a:off x="324000" y="1184164"/>
            <a:ext cx="10908000" cy="4775422"/>
          </a:xfrm>
        </p:spPr>
        <p:txBody>
          <a:bodyPr>
            <a:normAutofit/>
          </a:bodyPr>
          <a:lstStyle/>
          <a:p>
            <a:pPr marL="285750" indent="-285750">
              <a:buFont typeface="Arial" panose="020B0604020202020204" pitchFamily="34" charset="0"/>
              <a:buChar char="•"/>
            </a:pPr>
            <a:r>
              <a:rPr lang="en-US" sz="2000" dirty="0">
                <a:latin typeface="+mn-lt"/>
              </a:rPr>
              <a:t>On September 10, Constellation mailed a Notification Package to all JCP&amp;L residential customers in Township except 1) already on 3rd party supply; 2) existing solar panel system on home; 3) residents on the time-of-use tariff; 4) residents who requested to be placed on a ‘Do Not Disturb’ list. </a:t>
            </a:r>
          </a:p>
          <a:p>
            <a:pPr marL="285750" indent="-285750">
              <a:buFont typeface="Arial" panose="020B0604020202020204" pitchFamily="34" charset="0"/>
              <a:buChar char="•"/>
            </a:pPr>
            <a:r>
              <a:rPr lang="en-US" sz="2000" dirty="0">
                <a:latin typeface="+mn-lt"/>
              </a:rPr>
              <a:t>The Notification Package includes a short introductory letter, a Program Summary table, and a 2-page FAQs. The package also includes an ‘opt-out’ card and business reply envelope.</a:t>
            </a: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000" dirty="0">
              <a:latin typeface="+mn-lt"/>
            </a:endParaRPr>
          </a:p>
          <a:p>
            <a:pPr marL="285750" indent="-285750">
              <a:buFont typeface="Arial" panose="020B0604020202020204" pitchFamily="34" charset="0"/>
              <a:buChar char="•"/>
            </a:pPr>
            <a:endParaRPr lang="en-US" sz="2200" dirty="0">
              <a:latin typeface="+mn-lt"/>
            </a:endParaRPr>
          </a:p>
          <a:p>
            <a:endParaRPr lang="en-US" sz="2200" dirty="0">
              <a:latin typeface="+mn-lt"/>
            </a:endParaRPr>
          </a:p>
          <a:p>
            <a:pPr marL="285750" indent="-285750"/>
            <a:endParaRPr lang="en-US" sz="2200" dirty="0">
              <a:latin typeface="+mn-lt"/>
            </a:endParaRPr>
          </a:p>
          <a:p>
            <a:pPr marL="285750" indent="-285750"/>
            <a:endParaRPr lang="en-US" sz="2200" dirty="0">
              <a:latin typeface="+mn-lt"/>
            </a:endParaRPr>
          </a:p>
          <a:p>
            <a:pPr marL="285750" indent="-285750">
              <a:buFont typeface="Arial" panose="020B0604020202020204" pitchFamily="34" charset="0"/>
              <a:buChar char="•"/>
            </a:pPr>
            <a:endParaRPr lang="en-US" sz="2200" dirty="0">
              <a:latin typeface="+mn-lt"/>
            </a:endParaRPr>
          </a:p>
          <a:p>
            <a:pPr marL="0" lvl="1" indent="0">
              <a:buNone/>
            </a:pPr>
            <a:endParaRPr lang="en-AU" dirty="0"/>
          </a:p>
          <a:p>
            <a:endParaRPr lang="en-AU" dirty="0"/>
          </a:p>
        </p:txBody>
      </p:sp>
      <p:sp>
        <p:nvSpPr>
          <p:cNvPr id="9" name="Footer Placeholder 8">
            <a:extLst>
              <a:ext uri="{FF2B5EF4-FFF2-40B4-BE49-F238E27FC236}">
                <a16:creationId xmlns:a16="http://schemas.microsoft.com/office/drawing/2014/main" id="{6B267C07-D078-AD89-D7CF-8688838D7806}"/>
              </a:ext>
            </a:extLst>
          </p:cNvPr>
          <p:cNvSpPr>
            <a:spLocks noGrp="1"/>
          </p:cNvSpPr>
          <p:nvPr>
            <p:ph type="ftr" sz="quarter" idx="11"/>
          </p:nvPr>
        </p:nvSpPr>
        <p:spPr/>
        <p:txBody>
          <a:bodyPr/>
          <a:lstStyle/>
          <a:p>
            <a:r>
              <a:rPr lang="en-AU"/>
              <a:t>Gabel Associates, Inc.</a:t>
            </a:r>
            <a:endParaRPr lang="en-AU" dirty="0"/>
          </a:p>
        </p:txBody>
      </p:sp>
      <p:sp>
        <p:nvSpPr>
          <p:cNvPr id="2" name="Slide Number Placeholder 1">
            <a:extLst>
              <a:ext uri="{FF2B5EF4-FFF2-40B4-BE49-F238E27FC236}">
                <a16:creationId xmlns:a16="http://schemas.microsoft.com/office/drawing/2014/main" id="{95BF03D8-FAE7-2736-9878-2F3C039BFB6E}"/>
              </a:ext>
            </a:extLst>
          </p:cNvPr>
          <p:cNvSpPr>
            <a:spLocks noGrp="1"/>
          </p:cNvSpPr>
          <p:nvPr>
            <p:ph type="sldNum" sz="quarter" idx="12"/>
          </p:nvPr>
        </p:nvSpPr>
        <p:spPr/>
        <p:txBody>
          <a:bodyPr/>
          <a:lstStyle/>
          <a:p>
            <a:fld id="{6E71ECAC-35CF-4C07-845F-7CED6347F884}" type="slidenum">
              <a:rPr lang="en-AU" smtClean="0"/>
              <a:pPr/>
              <a:t>9</a:t>
            </a:fld>
            <a:endParaRPr lang="en-AU" dirty="0"/>
          </a:p>
        </p:txBody>
      </p:sp>
      <p:pic>
        <p:nvPicPr>
          <p:cNvPr id="4" name="Picture 3">
            <a:extLst>
              <a:ext uri="{FF2B5EF4-FFF2-40B4-BE49-F238E27FC236}">
                <a16:creationId xmlns:a16="http://schemas.microsoft.com/office/drawing/2014/main" id="{71C373E2-82B2-CDF6-1F85-4971DE4CE890}"/>
              </a:ext>
            </a:extLst>
          </p:cNvPr>
          <p:cNvPicPr>
            <a:picLocks noChangeAspect="1"/>
          </p:cNvPicPr>
          <p:nvPr/>
        </p:nvPicPr>
        <p:blipFill>
          <a:blip r:embed="rId2"/>
          <a:stretch>
            <a:fillRect/>
          </a:stretch>
        </p:blipFill>
        <p:spPr>
          <a:xfrm>
            <a:off x="871654" y="3257549"/>
            <a:ext cx="2248636" cy="2886075"/>
          </a:xfrm>
          <a:prstGeom prst="rect">
            <a:avLst/>
          </a:prstGeom>
        </p:spPr>
      </p:pic>
      <p:pic>
        <p:nvPicPr>
          <p:cNvPr id="8" name="Picture 7">
            <a:extLst>
              <a:ext uri="{FF2B5EF4-FFF2-40B4-BE49-F238E27FC236}">
                <a16:creationId xmlns:a16="http://schemas.microsoft.com/office/drawing/2014/main" id="{5D330EA8-A48C-1450-98E1-FAF728C94C06}"/>
              </a:ext>
            </a:extLst>
          </p:cNvPr>
          <p:cNvPicPr>
            <a:picLocks noChangeAspect="1"/>
          </p:cNvPicPr>
          <p:nvPr/>
        </p:nvPicPr>
        <p:blipFill>
          <a:blip r:embed="rId3"/>
          <a:stretch>
            <a:fillRect/>
          </a:stretch>
        </p:blipFill>
        <p:spPr>
          <a:xfrm>
            <a:off x="3667944" y="3257549"/>
            <a:ext cx="2243854" cy="2886075"/>
          </a:xfrm>
          <a:prstGeom prst="rect">
            <a:avLst/>
          </a:prstGeom>
        </p:spPr>
      </p:pic>
      <p:pic>
        <p:nvPicPr>
          <p:cNvPr id="11" name="Picture 10">
            <a:extLst>
              <a:ext uri="{FF2B5EF4-FFF2-40B4-BE49-F238E27FC236}">
                <a16:creationId xmlns:a16="http://schemas.microsoft.com/office/drawing/2014/main" id="{C5B3E3EB-16DD-5C03-DD5C-77CEC35A304B}"/>
              </a:ext>
            </a:extLst>
          </p:cNvPr>
          <p:cNvPicPr>
            <a:picLocks noChangeAspect="1"/>
          </p:cNvPicPr>
          <p:nvPr/>
        </p:nvPicPr>
        <p:blipFill>
          <a:blip r:embed="rId4"/>
          <a:stretch>
            <a:fillRect/>
          </a:stretch>
        </p:blipFill>
        <p:spPr>
          <a:xfrm>
            <a:off x="6484702" y="3257548"/>
            <a:ext cx="2248636" cy="2923619"/>
          </a:xfrm>
          <a:prstGeom prst="rect">
            <a:avLst/>
          </a:prstGeom>
        </p:spPr>
      </p:pic>
      <p:pic>
        <p:nvPicPr>
          <p:cNvPr id="13" name="Picture 12">
            <a:extLst>
              <a:ext uri="{FF2B5EF4-FFF2-40B4-BE49-F238E27FC236}">
                <a16:creationId xmlns:a16="http://schemas.microsoft.com/office/drawing/2014/main" id="{37F8A198-CB59-C9C6-78E1-9E9B3C294271}"/>
              </a:ext>
            </a:extLst>
          </p:cNvPr>
          <p:cNvPicPr>
            <a:picLocks noChangeAspect="1"/>
          </p:cNvPicPr>
          <p:nvPr/>
        </p:nvPicPr>
        <p:blipFill>
          <a:blip r:embed="rId5"/>
          <a:stretch>
            <a:fillRect/>
          </a:stretch>
        </p:blipFill>
        <p:spPr>
          <a:xfrm>
            <a:off x="9343364" y="3257548"/>
            <a:ext cx="2248636" cy="2888335"/>
          </a:xfrm>
          <a:prstGeom prst="rect">
            <a:avLst/>
          </a:prstGeom>
        </p:spPr>
      </p:pic>
    </p:spTree>
    <p:extLst>
      <p:ext uri="{BB962C8B-B14F-4D97-AF65-F5344CB8AC3E}">
        <p14:creationId xmlns:p14="http://schemas.microsoft.com/office/powerpoint/2010/main" val="4030309216"/>
      </p:ext>
    </p:extLst>
  </p:cSld>
  <p:clrMapOvr>
    <a:masterClrMapping/>
  </p:clrMapOvr>
</p:sld>
</file>

<file path=ppt/theme/theme1.xml><?xml version="1.0" encoding="utf-8"?>
<a:theme xmlns:a="http://schemas.openxmlformats.org/drawingml/2006/main" name="Gabel Associates">
  <a:themeElements>
    <a:clrScheme name="Gabel Palette 2">
      <a:dk1>
        <a:srgbClr val="272729"/>
      </a:dk1>
      <a:lt1>
        <a:srgbClr val="FFFFFF"/>
      </a:lt1>
      <a:dk2>
        <a:srgbClr val="006361"/>
      </a:dk2>
      <a:lt2>
        <a:srgbClr val="E4E4E4"/>
      </a:lt2>
      <a:accent1>
        <a:srgbClr val="006361"/>
      </a:accent1>
      <a:accent2>
        <a:srgbClr val="3FA8A6"/>
      </a:accent2>
      <a:accent3>
        <a:srgbClr val="85E0E0"/>
      </a:accent3>
      <a:accent4>
        <a:srgbClr val="E66F61"/>
      </a:accent4>
      <a:accent5>
        <a:srgbClr val="E5A127"/>
      </a:accent5>
      <a:accent6>
        <a:srgbClr val="FBDC57"/>
      </a:accent6>
      <a:hlink>
        <a:srgbClr val="006361"/>
      </a:hlink>
      <a:folHlink>
        <a:srgbClr val="2BC7C3"/>
      </a:folHlink>
    </a:clrScheme>
    <a:fontScheme name="Gabel Associate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 Presentation - Widescreen" id="{A35A58F5-64A9-3941-B8F5-101C8535E03B}" vid="{50AEC0F0-7ED5-544A-9D57-25BB37DC73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21FA88222DF44B854A81BF3A7933A3" ma:contentTypeVersion="31" ma:contentTypeDescription="Create a new document." ma:contentTypeScope="" ma:versionID="85b1dc70529991e0c9241e04b9453b1d">
  <xsd:schema xmlns:xsd="http://www.w3.org/2001/XMLSchema" xmlns:xs="http://www.w3.org/2001/XMLSchema" xmlns:p="http://schemas.microsoft.com/office/2006/metadata/properties" xmlns:ns2="c403570b-d68a-4d39-ba3b-64f793be51f6" xmlns:ns3="ef169080-9fe4-4112-994b-dcc7f8821ca1" targetNamespace="http://schemas.microsoft.com/office/2006/metadata/properties" ma:root="true" ma:fieldsID="98228c63f4f361f952fa64b362bf87d2" ns2:_="" ns3:_="">
    <xsd:import namespace="c403570b-d68a-4d39-ba3b-64f793be51f6"/>
    <xsd:import namespace="ef169080-9fe4-4112-994b-dcc7f8821ca1"/>
    <xsd:element name="properties">
      <xsd:complexType>
        <xsd:sequence>
          <xsd:element name="documentManagement">
            <xsd:complexType>
              <xsd:all>
                <xsd:element ref="ns2:f2ddf94f7135447b9f83eddfed62ac86" minOccurs="0"/>
                <xsd:element ref="ns3:TaxCatchAll" minOccurs="0"/>
                <xsd:element ref="ns2:d5325f8d3bf8431a999708a4a2e769b1" minOccurs="0"/>
                <xsd:element ref="ns2:eea273f06f6f432ba3a7c33b791ba7a4" minOccurs="0"/>
                <xsd:element ref="ns2:a088efaf8cf04cb4863bdb55ec88d3fe" minOccurs="0"/>
                <xsd:element ref="ns2:MediaServiceMetadata" minOccurs="0"/>
                <xsd:element ref="ns2:MediaServiceFastMetadata" minOccurs="0"/>
                <xsd:element ref="ns2:MediaServiceSearchProperties" minOccurs="0"/>
                <xsd:element ref="ns2:ProjectManager"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URL" minOccurs="0"/>
                <xsd:element ref="ns2:CountryOrRegione0e486eb-99bb-4423-ac60-251a8a6ab1e9" minOccurs="0"/>
                <xsd:element ref="ns2:Statee0e486eb-99bb-4423-ac60-251a8a6ab1e9" minOccurs="0"/>
                <xsd:element ref="ns2:Citye0e486eb-99bb-4423-ac60-251a8a6ab1e9" minOccurs="0"/>
                <xsd:element ref="ns2:PostalCodee0e486eb-99bb-4423-ac60-251a8a6ab1e9" minOccurs="0"/>
                <xsd:element ref="ns2:Streete0e486eb-99bb-4423-ac60-251a8a6ab1e9" minOccurs="0"/>
                <xsd:element ref="ns2:GeoLoce0e486eb-99bb-4423-ac60-251a8a6ab1e9" minOccurs="0"/>
                <xsd:element ref="ns2:DispNamee0e486eb-99bb-4423-ac60-251a8a6ab1e9" minOccurs="0"/>
                <xsd:element ref="ns2:Yea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03570b-d68a-4d39-ba3b-64f793be51f6" elementFormDefault="qualified">
    <xsd:import namespace="http://schemas.microsoft.com/office/2006/documentManagement/types"/>
    <xsd:import namespace="http://schemas.microsoft.com/office/infopath/2007/PartnerControls"/>
    <xsd:element name="f2ddf94f7135447b9f83eddfed62ac86" ma:index="9" nillable="true" ma:taxonomy="true" ma:internalName="f2ddf94f7135447b9f83eddfed62ac86" ma:taxonomyFieldName="Division" ma:displayName="Division" ma:default="" ma:fieldId="{f2ddf94f-7135-447b-9f83-eddfed62ac86}" ma:taxonomyMulti="true" ma:sspId="e374456e-427e-4d4b-bd85-8e2e41b5a7c5" ma:termSetId="279afd75-f75b-46ca-a011-e8c50aeec57a" ma:anchorId="00000000-0000-0000-0000-000000000000" ma:open="false" ma:isKeyword="false">
      <xsd:complexType>
        <xsd:sequence>
          <xsd:element ref="pc:Terms" minOccurs="0" maxOccurs="1"/>
        </xsd:sequence>
      </xsd:complexType>
    </xsd:element>
    <xsd:element name="d5325f8d3bf8431a999708a4a2e769b1" ma:index="12" nillable="true" ma:taxonomy="true" ma:internalName="d5325f8d3bf8431a999708a4a2e769b1" ma:taxonomyFieldName="Topic" ma:displayName="Topic" ma:default="" ma:fieldId="{d5325f8d-3bf8-431a-9997-08a4a2e769b1}" ma:taxonomyMulti="true" ma:sspId="e374456e-427e-4d4b-bd85-8e2e41b5a7c5" ma:termSetId="bbec95b9-c81f-4c75-8fc8-e1b357fff9b9" ma:anchorId="00000000-0000-0000-0000-000000000000" ma:open="false" ma:isKeyword="false">
      <xsd:complexType>
        <xsd:sequence>
          <xsd:element ref="pc:Terms" minOccurs="0" maxOccurs="1"/>
        </xsd:sequence>
      </xsd:complexType>
    </xsd:element>
    <xsd:element name="eea273f06f6f432ba3a7c33b791ba7a4" ma:index="14" nillable="true" ma:taxonomy="true" ma:internalName="eea273f06f6f432ba3a7c33b791ba7a4" ma:taxonomyFieldName="Subtopic" ma:displayName="Subtopic" ma:default="" ma:fieldId="{eea273f0-6f6f-432b-a3a7-c33b791ba7a4}" ma:taxonomyMulti="true" ma:sspId="e374456e-427e-4d4b-bd85-8e2e41b5a7c5" ma:termSetId="6d42fab3-3b0e-416c-9e91-1ab2d1c63b15" ma:anchorId="00000000-0000-0000-0000-000000000000" ma:open="false" ma:isKeyword="false">
      <xsd:complexType>
        <xsd:sequence>
          <xsd:element ref="pc:Terms" minOccurs="0" maxOccurs="1"/>
        </xsd:sequence>
      </xsd:complexType>
    </xsd:element>
    <xsd:element name="a088efaf8cf04cb4863bdb55ec88d3fe" ma:index="16" nillable="true" ma:taxonomy="true" ma:internalName="a088efaf8cf04cb4863bdb55ec88d3fe" ma:taxonomyFieldName="Final_x0020_Deliverable" ma:displayName="Final Deliverable" ma:indexed="true" ma:default="" ma:fieldId="{a088efaf-8cf0-4cb4-863b-db55ec88d3fe}" ma:sspId="e374456e-427e-4d4b-bd85-8e2e41b5a7c5" ma:termSetId="16e04bb8-c992-4158-90ce-eb395681da69" ma:anchorId="00000000-0000-0000-0000-000000000000" ma:open="false" ma:isKeyword="false">
      <xsd:complexType>
        <xsd:sequence>
          <xsd:element ref="pc:Terms" minOccurs="0" maxOccurs="1"/>
        </xsd:sequence>
      </xsd:complex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ProjectManager" ma:index="20" nillable="true" ma:displayName="Project Manager" ma:format="Dropdown" ma:list="UserInfo" ma:SharePointGroup="0" ma:internalName="Project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374456e-427e-4d4b-bd85-8e2e41b5a7c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URL" ma:index="27" nillable="true" ma:displayName="URL" ma:format="Dropdown" ma:internalName="URL">
      <xsd:simpleType>
        <xsd:restriction base="dms:Unknown"/>
      </xsd:simpleType>
    </xsd:element>
    <xsd:element name="CountryOrRegione0e486eb-99bb-4423-ac60-251a8a6ab1e9" ma:index="28" nillable="true" ma:displayName="URL: Country/Region" ma:internalName="CountryOrRegion" ma:readOnly="true">
      <xsd:simpleType>
        <xsd:restriction base="dms:Text"/>
      </xsd:simpleType>
    </xsd:element>
    <xsd:element name="Statee0e486eb-99bb-4423-ac60-251a8a6ab1e9" ma:index="29" nillable="true" ma:displayName="URL: State" ma:internalName="State" ma:readOnly="true">
      <xsd:simpleType>
        <xsd:restriction base="dms:Text"/>
      </xsd:simpleType>
    </xsd:element>
    <xsd:element name="Citye0e486eb-99bb-4423-ac60-251a8a6ab1e9" ma:index="30" nillable="true" ma:displayName="URL: City" ma:internalName="City" ma:readOnly="true">
      <xsd:simpleType>
        <xsd:restriction base="dms:Text"/>
      </xsd:simpleType>
    </xsd:element>
    <xsd:element name="PostalCodee0e486eb-99bb-4423-ac60-251a8a6ab1e9" ma:index="31" nillable="true" ma:displayName="URL: Postal Code" ma:internalName="PostalCode" ma:readOnly="true">
      <xsd:simpleType>
        <xsd:restriction base="dms:Text"/>
      </xsd:simpleType>
    </xsd:element>
    <xsd:element name="Streete0e486eb-99bb-4423-ac60-251a8a6ab1e9" ma:index="32" nillable="true" ma:displayName="URL: Street" ma:internalName="Street" ma:readOnly="true">
      <xsd:simpleType>
        <xsd:restriction base="dms:Text"/>
      </xsd:simpleType>
    </xsd:element>
    <xsd:element name="GeoLoce0e486eb-99bb-4423-ac60-251a8a6ab1e9" ma:index="33" nillable="true" ma:displayName="URL: Coordinates" ma:internalName="GeoLoc" ma:readOnly="true">
      <xsd:simpleType>
        <xsd:restriction base="dms:Unknown"/>
      </xsd:simpleType>
    </xsd:element>
    <xsd:element name="DispNamee0e486eb-99bb-4423-ac60-251a8a6ab1e9" ma:index="34" nillable="true" ma:displayName="URL: Name" ma:internalName="DispName" ma:readOnly="true">
      <xsd:simpleType>
        <xsd:restriction base="dms:Text"/>
      </xsd:simpleType>
    </xsd:element>
    <xsd:element name="Year" ma:index="35" nillable="true" ma:displayName="Year" ma:format="Dropdown" ma:internalName="Year">
      <xsd:simpleType>
        <xsd:restriction base="dms:Text">
          <xsd:maxLength value="255"/>
        </xsd:restriction>
      </xsd:simpleType>
    </xsd:element>
    <xsd:element name="MediaLengthInSeconds" ma:index="36" nillable="true" ma:displayName="MediaLengthInSeconds" ma:hidden="true" ma:internalName="MediaLengthInSeconds" ma:readOnly="true">
      <xsd:simpleType>
        <xsd:restriction base="dms:Unknown"/>
      </xsd:simpleType>
    </xsd:element>
    <xsd:element name="MediaServiceLocation" ma:index="37" nillable="true" ma:displayName="Location" ma:description="" ma:indexed="true" ma:internalName="MediaServiceLocation" ma:readOnly="true">
      <xsd:simpleType>
        <xsd:restriction base="dms:Text"/>
      </xsd:simpleType>
    </xsd:element>
    <xsd:element name="MediaServiceBillingMetadata" ma:index="3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169080-9fe4-4112-994b-dcc7f8821ca1"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6c4e694-167f-4844-81c6-6390a3a7f6c8}" ma:internalName="TaxCatchAll" ma:showField="CatchAllData" ma:web="ef169080-9fe4-4112-994b-dcc7f8821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ea273f06f6f432ba3a7c33b791ba7a4 xmlns="c403570b-d68a-4d39-ba3b-64f793be51f6">
      <Terms xmlns="http://schemas.microsoft.com/office/infopath/2007/PartnerControls"/>
    </eea273f06f6f432ba3a7c33b791ba7a4>
    <URL xmlns="c403570b-d68a-4d39-ba3b-64f793be51f6" xsi:nil="true"/>
    <d5325f8d3bf8431a999708a4a2e769b1 xmlns="c403570b-d68a-4d39-ba3b-64f793be51f6">
      <Terms xmlns="http://schemas.microsoft.com/office/infopath/2007/PartnerControls"/>
    </d5325f8d3bf8431a999708a4a2e769b1>
    <TaxCatchAll xmlns="ef169080-9fe4-4112-994b-dcc7f8821ca1" xsi:nil="true"/>
    <lcf76f155ced4ddcb4097134ff3c332f xmlns="c403570b-d68a-4d39-ba3b-64f793be51f6">
      <Terms xmlns="http://schemas.microsoft.com/office/infopath/2007/PartnerControls"/>
    </lcf76f155ced4ddcb4097134ff3c332f>
    <a088efaf8cf04cb4863bdb55ec88d3fe xmlns="c403570b-d68a-4d39-ba3b-64f793be51f6">
      <Terms xmlns="http://schemas.microsoft.com/office/infopath/2007/PartnerControls"/>
    </a088efaf8cf04cb4863bdb55ec88d3fe>
    <Year xmlns="c403570b-d68a-4d39-ba3b-64f793be51f6" xsi:nil="true"/>
    <f2ddf94f7135447b9f83eddfed62ac86 xmlns="c403570b-d68a-4d39-ba3b-64f793be51f6">
      <Terms xmlns="http://schemas.microsoft.com/office/infopath/2007/PartnerControls"/>
    </f2ddf94f7135447b9f83eddfed62ac86>
    <ProjectManager xmlns="c403570b-d68a-4d39-ba3b-64f793be51f6">
      <UserInfo>
        <DisplayName/>
        <AccountId xsi:nil="true"/>
        <AccountType/>
      </UserInfo>
    </ProjectManag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8FFA2A-0D42-44D1-92CE-59F1420886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03570b-d68a-4d39-ba3b-64f793be51f6"/>
    <ds:schemaRef ds:uri="ef169080-9fe4-4112-994b-dcc7f8821c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55825B-6A5D-4157-B67A-AC3C051E54F2}">
  <ds:schemaRef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 ds:uri="http://schemas.microsoft.com/office/2006/documentManagement/types"/>
    <ds:schemaRef ds:uri="05d6b029-9f41-4641-a2da-0dddd4ba8f20"/>
    <ds:schemaRef ds:uri="c403570b-d68a-4d39-ba3b-64f793be51f6"/>
    <ds:schemaRef ds:uri="ef169080-9fe4-4112-994b-dcc7f8821ca1"/>
  </ds:schemaRefs>
</ds:datastoreItem>
</file>

<file path=customXml/itemProps3.xml><?xml version="1.0" encoding="utf-8"?>
<ds:datastoreItem xmlns:ds="http://schemas.openxmlformats.org/officeDocument/2006/customXml" ds:itemID="{E1E293CC-A10C-4468-9576-88441CD569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 Presentation - Widescreen</Template>
  <TotalTime>2008</TotalTime>
  <Words>2825</Words>
  <Application>Microsoft Office PowerPoint</Application>
  <PresentationFormat>Widescreen</PresentationFormat>
  <Paragraphs>291</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Bookman Old Style</vt:lpstr>
      <vt:lpstr>Calibri</vt:lpstr>
      <vt:lpstr>Courier New</vt:lpstr>
      <vt:lpstr>Franklin Gothic Demi Cond</vt:lpstr>
      <vt:lpstr>Source Sans Pro</vt:lpstr>
      <vt:lpstr>Source Sans Pro SemiBold</vt:lpstr>
      <vt:lpstr>Wingdings</vt:lpstr>
      <vt:lpstr>Gabel Associates</vt:lpstr>
      <vt:lpstr>Manchester Energy Aggregation Procurement Cooperative (MEAPC)   Procuring For Manchester (MCEA) and Plumsted (PCEA) </vt:lpstr>
      <vt:lpstr>Community Energy Aggregation: How does it work?</vt:lpstr>
      <vt:lpstr>MEAPC Program: History</vt:lpstr>
      <vt:lpstr>MEAPC Program: Current Bid Result</vt:lpstr>
      <vt:lpstr>Benefits of the MEAPC Program</vt:lpstr>
      <vt:lpstr>Benefits of the MEAPC Program (cont’d)</vt:lpstr>
      <vt:lpstr>Who is Constellation NewEnergy?</vt:lpstr>
      <vt:lpstr>Who is Gabel Associates?</vt:lpstr>
      <vt:lpstr>Overview of MEAPC: How does it work?</vt:lpstr>
      <vt:lpstr>Overview of MEAPC: If You Decide to Opt-Out</vt:lpstr>
      <vt:lpstr>Overview of MEAPC:   What Happens After the Initial 30-Day Opt-Out Period?</vt:lpstr>
      <vt:lpstr>Overview of MEAPC:   Residents Removed from the Initial Pool of Eligible Customers</vt:lpstr>
      <vt:lpstr>MEAPC Program: Anticipated Timeline</vt:lpstr>
      <vt:lpstr>MEAPC Program: Budget Billing</vt:lpstr>
      <vt:lpstr>Community Energy Aggregation Recap/Facts</vt:lpstr>
      <vt:lpstr>Community Energy Aggregation Recap/Facts (Cont’d)</vt:lpstr>
      <vt:lpstr>Reading Your JCP&amp;L Bill</vt:lpstr>
      <vt:lpstr>Sample JCPL Bill</vt:lpstr>
      <vt:lpstr>Further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Olamide Satimehin</dc:creator>
  <cp:lastModifiedBy>Loren Altshuler</cp:lastModifiedBy>
  <cp:revision>13</cp:revision>
  <cp:lastPrinted>2024-08-28T14:18:12Z</cp:lastPrinted>
  <dcterms:created xsi:type="dcterms:W3CDTF">2025-09-25T14:28:45Z</dcterms:created>
  <dcterms:modified xsi:type="dcterms:W3CDTF">2025-09-30T21:41:43Z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0x0101004821FA88222DF44B854A81BF3A7933A3</vt:lpwstr>
  </property>
  <property fmtid="{D5CDD505-2E9C-101B-9397-08002B2CF9AE}" pid="3" name="Topic">
    <vt:lpwstr/>
  </property>
  <property fmtid="{D5CDD505-2E9C-101B-9397-08002B2CF9AE}" pid="4" name="Final Deliverable">
    <vt:lpwstr/>
  </property>
  <property fmtid="{D5CDD505-2E9C-101B-9397-08002B2CF9AE}" pid="5" name="Final_x0020_Deliverable">
    <vt:lpwstr/>
  </property>
  <property fmtid="{D5CDD505-2E9C-101B-9397-08002B2CF9AE}" pid="6" name="MediaServiceImageTags">
    <vt:lpwstr/>
  </property>
  <property fmtid="{D5CDD505-2E9C-101B-9397-08002B2CF9AE}" pid="7" name="Subtopic">
    <vt:lpwstr/>
  </property>
  <property fmtid="{D5CDD505-2E9C-101B-9397-08002B2CF9AE}" pid="8" name="Division">
    <vt:lpwstr/>
  </property>
</Properties>
</file>